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9"/>
  </p:notesMasterIdLst>
  <p:sldIdLst>
    <p:sldId id="662" r:id="rId2"/>
    <p:sldId id="627" r:id="rId3"/>
    <p:sldId id="628" r:id="rId4"/>
    <p:sldId id="777" r:id="rId5"/>
    <p:sldId id="778" r:id="rId6"/>
    <p:sldId id="779" r:id="rId7"/>
    <p:sldId id="629" r:id="rId8"/>
    <p:sldId id="791" r:id="rId9"/>
    <p:sldId id="781" r:id="rId10"/>
    <p:sldId id="797" r:id="rId11"/>
    <p:sldId id="795" r:id="rId12"/>
    <p:sldId id="796" r:id="rId13"/>
    <p:sldId id="800" r:id="rId14"/>
    <p:sldId id="799" r:id="rId15"/>
    <p:sldId id="798" r:id="rId16"/>
    <p:sldId id="794" r:id="rId17"/>
    <p:sldId id="807" r:id="rId18"/>
    <p:sldId id="783" r:id="rId19"/>
    <p:sldId id="784" r:id="rId20"/>
    <p:sldId id="785" r:id="rId21"/>
    <p:sldId id="801" r:id="rId22"/>
    <p:sldId id="803" r:id="rId23"/>
    <p:sldId id="804" r:id="rId24"/>
    <p:sldId id="806" r:id="rId25"/>
    <p:sldId id="810" r:id="rId26"/>
    <p:sldId id="808" r:id="rId27"/>
    <p:sldId id="786" r:id="rId28"/>
    <p:sldId id="787" r:id="rId29"/>
    <p:sldId id="789" r:id="rId30"/>
    <p:sldId id="811" r:id="rId31"/>
    <p:sldId id="790" r:id="rId32"/>
    <p:sldId id="809" r:id="rId33"/>
    <p:sldId id="588" r:id="rId34"/>
    <p:sldId id="589" r:id="rId35"/>
    <p:sldId id="590" r:id="rId36"/>
    <p:sldId id="591" r:id="rId37"/>
    <p:sldId id="593" r:id="rId38"/>
  </p:sldIdLst>
  <p:sldSz cx="9144000" cy="5715000" type="screen16x10"/>
  <p:notesSz cx="6858000" cy="9144000"/>
  <p:defaultTextStyle>
    <a:defPPr>
      <a:defRPr lang="es-E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3297" userDrawn="1">
          <p15:clr>
            <a:srgbClr val="A4A3A4"/>
          </p15:clr>
        </p15:guide>
        <p15:guide id="2" pos="2993" userDrawn="1">
          <p15:clr>
            <a:srgbClr val="A4A3A4"/>
          </p15:clr>
        </p15:guide>
        <p15:guide id="3" orient="horz" pos="303" userDrawn="1">
          <p15:clr>
            <a:srgbClr val="A4A3A4"/>
          </p15:clr>
        </p15:guide>
        <p15:guide id="4" pos="5465" userDrawn="1">
          <p15:clr>
            <a:srgbClr val="A4A3A4"/>
          </p15:clr>
        </p15:guide>
        <p15:guide id="5" pos="317" userDrawn="1">
          <p15:clr>
            <a:srgbClr val="A4A3A4"/>
          </p15:clr>
        </p15:guide>
        <p15:guide id="6" pos="2767" userDrawn="1">
          <p15:clr>
            <a:srgbClr val="A4A3A4"/>
          </p15:clr>
        </p15:guide>
        <p15:guide id="7" pos="2880" userDrawn="1">
          <p15:clr>
            <a:srgbClr val="A4A3A4"/>
          </p15:clr>
        </p15:guide>
        <p15:guide id="8" orient="horz" pos="575" userDrawn="1">
          <p15:clr>
            <a:srgbClr val="A4A3A4"/>
          </p15:clr>
        </p15:guide>
        <p15:guide id="10" pos="431" userDrawn="1">
          <p15:clr>
            <a:srgbClr val="A4A3A4"/>
          </p15:clr>
        </p15:guide>
        <p15:guide id="12" pos="544" userDrawn="1">
          <p15:clr>
            <a:srgbClr val="A4A3A4"/>
          </p15:clr>
        </p15:guide>
        <p15:guide id="13" pos="4400" userDrawn="1">
          <p15:clr>
            <a:srgbClr val="A4A3A4"/>
          </p15:clr>
        </p15:guide>
        <p15:guide id="14" orient="horz" pos="1913" userDrawn="1">
          <p15:clr>
            <a:srgbClr val="A4A3A4"/>
          </p15:clr>
        </p15:guide>
        <p15:guide id="16" pos="3946"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14FA0"/>
    <a:srgbClr val="00B1C3"/>
    <a:srgbClr val="92C14D"/>
    <a:srgbClr val="E4DDED"/>
    <a:srgbClr val="DEEDC8"/>
    <a:srgbClr val="92C24E"/>
    <a:srgbClr val="FEC9C5"/>
    <a:srgbClr val="EE4639"/>
    <a:srgbClr val="80AC45"/>
    <a:srgbClr val="E0D9E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0A1B5D5-9B99-4C35-A422-299274C87663}" styleName="Estilo medio 1 - Énfasis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37CE84F3-28C3-443E-9E96-99CF82512B78}" styleName="Estilo oscuro 1 - Énfasis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929F9F4-4A8F-4326-A1B4-22849713DDAB}" styleName="Estilo oscuro 1 - Énfasis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25E5076-3810-47DD-B79F-674D7AD40C01}" styleName="Estilo oscuro 1 - Énfasis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DCAF9ED-07DC-4A11-8D7F-57B35C25682E}" styleName="Estilo medio 1 - Énfasis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5DA37D80-6434-44D0-A028-1B22A696006F}" styleName="Estilo claro 3 - Acento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BC89EF96-8CEA-46FF-86C4-4CE0E7609802}" styleName="Estilo claro 3 - Acento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22838BEF-8BB2-4498-84A7-C5851F593DF1}" styleName="Estilo medio 4 - Énfasis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0505E3EF-67EA-436B-97B2-0124C06EBD24}" styleName="Estilo medio 4 - Énfasis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F5AB1C69-6EDB-4FF4-983F-18BD219EF322}" styleName="Estilo medio 2 - Énfasis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541" autoAdjust="0"/>
    <p:restoredTop sz="85083" autoAdjust="0"/>
  </p:normalViewPr>
  <p:slideViewPr>
    <p:cSldViewPr snapToGrid="0">
      <p:cViewPr>
        <p:scale>
          <a:sx n="90" d="100"/>
          <a:sy n="90" d="100"/>
        </p:scale>
        <p:origin x="900" y="36"/>
      </p:cViewPr>
      <p:guideLst>
        <p:guide orient="horz" pos="3297"/>
        <p:guide pos="2993"/>
        <p:guide orient="horz" pos="303"/>
        <p:guide pos="5465"/>
        <p:guide pos="317"/>
        <p:guide pos="2767"/>
        <p:guide pos="2880"/>
        <p:guide orient="horz" pos="575"/>
        <p:guide pos="431"/>
        <p:guide pos="544"/>
        <p:guide pos="4400"/>
        <p:guide orient="horz" pos="1913"/>
        <p:guide pos="3946"/>
      </p:guideLst>
    </p:cSldViewPr>
  </p:slideViewPr>
  <p:outlineViewPr>
    <p:cViewPr>
      <p:scale>
        <a:sx n="30" d="100"/>
        <a:sy n="30" d="100"/>
      </p:scale>
      <p:origin x="0" y="0"/>
    </p:cViewPr>
  </p:outlineViewPr>
  <p:notesTextViewPr>
    <p:cViewPr>
      <p:scale>
        <a:sx n="140" d="100"/>
        <a:sy n="140" d="100"/>
      </p:scale>
      <p:origin x="0" y="0"/>
    </p:cViewPr>
  </p:notesTextViewPr>
  <p:sorterViewPr>
    <p:cViewPr>
      <p:scale>
        <a:sx n="66" d="100"/>
        <a:sy n="66" d="100"/>
      </p:scale>
      <p:origin x="0" y="0"/>
    </p:cViewPr>
  </p:sorterViewPr>
  <p:notesViewPr>
    <p:cSldViewPr snapToGrid="0" snapToObjects="1" showGuides="1">
      <p:cViewPr varScale="1">
        <p:scale>
          <a:sx n="74" d="100"/>
          <a:sy n="74" d="100"/>
        </p:scale>
        <p:origin x="-4472" y="-11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4FA3990-E221-449D-982A-A9699E098E39}" type="doc">
      <dgm:prSet loTypeId="urn:microsoft.com/office/officeart/2005/8/layout/hList1" loCatId="list" qsTypeId="urn:microsoft.com/office/officeart/2005/8/quickstyle/simple1" qsCatId="simple" csTypeId="urn:microsoft.com/office/officeart/2005/8/colors/colorful5" csCatId="colorful" phldr="1"/>
      <dgm:spPr/>
      <dgm:t>
        <a:bodyPr/>
        <a:lstStyle/>
        <a:p>
          <a:endParaRPr lang="es-PE"/>
        </a:p>
      </dgm:t>
    </dgm:pt>
    <dgm:pt modelId="{24BA7299-46B0-43EE-BDAC-9AE9987DBA94}">
      <dgm:prSet phldrT="[Texto]" custT="1"/>
      <dgm:spPr/>
      <dgm:t>
        <a:bodyPr/>
        <a:lstStyle/>
        <a:p>
          <a:r>
            <a:rPr lang="es-ES" sz="1600" b="1" dirty="0">
              <a:latin typeface="Calibri" panose="020F0502020204030204" pitchFamily="34" charset="0"/>
              <a:cs typeface="Calibri" panose="020F0502020204030204" pitchFamily="34" charset="0"/>
            </a:rPr>
            <a:t>Misión</a:t>
          </a:r>
          <a:endParaRPr lang="es-PE" sz="1600" b="1" dirty="0">
            <a:latin typeface="Calibri" panose="020F0502020204030204" pitchFamily="34" charset="0"/>
            <a:cs typeface="Calibri" panose="020F0502020204030204" pitchFamily="34" charset="0"/>
          </a:endParaRPr>
        </a:p>
      </dgm:t>
    </dgm:pt>
    <dgm:pt modelId="{A65E0289-F8AB-49B8-B3CA-BDA9B97750F3}" type="parTrans" cxnId="{E52D75FF-D385-4344-A536-9C7DE7FF141D}">
      <dgm:prSet/>
      <dgm:spPr/>
      <dgm:t>
        <a:bodyPr/>
        <a:lstStyle/>
        <a:p>
          <a:endParaRPr lang="es-PE">
            <a:latin typeface="Calibri" panose="020F0502020204030204" pitchFamily="34" charset="0"/>
            <a:cs typeface="Calibri" panose="020F0502020204030204" pitchFamily="34" charset="0"/>
          </a:endParaRPr>
        </a:p>
      </dgm:t>
    </dgm:pt>
    <dgm:pt modelId="{BC1A9A2C-C759-4B28-95D7-D822029B2592}" type="sibTrans" cxnId="{E52D75FF-D385-4344-A536-9C7DE7FF141D}">
      <dgm:prSet/>
      <dgm:spPr/>
      <dgm:t>
        <a:bodyPr/>
        <a:lstStyle/>
        <a:p>
          <a:endParaRPr lang="es-PE">
            <a:latin typeface="Calibri" panose="020F0502020204030204" pitchFamily="34" charset="0"/>
            <a:cs typeface="Calibri" panose="020F0502020204030204" pitchFamily="34" charset="0"/>
          </a:endParaRPr>
        </a:p>
      </dgm:t>
    </dgm:pt>
    <dgm:pt modelId="{996E5988-9D66-4B56-956F-AE3CB5681486}">
      <dgm:prSet phldrT="[Texto]"/>
      <dgm:spPr/>
      <dgm:t>
        <a:bodyPr/>
        <a:lstStyle/>
        <a:p>
          <a:r>
            <a:rPr lang="es-ES" dirty="0">
              <a:latin typeface="Calibri" panose="020F0502020204030204" pitchFamily="34" charset="0"/>
              <a:cs typeface="Calibri" panose="020F0502020204030204" pitchFamily="34" charset="0"/>
            </a:rPr>
            <a:t>Es el propósito del proceso. </a:t>
          </a:r>
          <a:endParaRPr lang="es-PE" dirty="0">
            <a:latin typeface="Calibri" panose="020F0502020204030204" pitchFamily="34" charset="0"/>
            <a:cs typeface="Calibri" panose="020F0502020204030204" pitchFamily="34" charset="0"/>
          </a:endParaRPr>
        </a:p>
      </dgm:t>
    </dgm:pt>
    <dgm:pt modelId="{2A1B0BAE-1C3B-4B24-8D21-1584BCFEC255}" type="parTrans" cxnId="{6CA233C7-36F5-4F87-BB2F-8003A8EE7B82}">
      <dgm:prSet/>
      <dgm:spPr/>
      <dgm:t>
        <a:bodyPr/>
        <a:lstStyle/>
        <a:p>
          <a:endParaRPr lang="es-PE">
            <a:latin typeface="Calibri" panose="020F0502020204030204" pitchFamily="34" charset="0"/>
            <a:cs typeface="Calibri" panose="020F0502020204030204" pitchFamily="34" charset="0"/>
          </a:endParaRPr>
        </a:p>
      </dgm:t>
    </dgm:pt>
    <dgm:pt modelId="{1BA11B8E-D183-4AEE-8135-9AD29E763A71}" type="sibTrans" cxnId="{6CA233C7-36F5-4F87-BB2F-8003A8EE7B82}">
      <dgm:prSet/>
      <dgm:spPr/>
      <dgm:t>
        <a:bodyPr/>
        <a:lstStyle/>
        <a:p>
          <a:endParaRPr lang="es-PE">
            <a:latin typeface="Calibri" panose="020F0502020204030204" pitchFamily="34" charset="0"/>
            <a:cs typeface="Calibri" panose="020F0502020204030204" pitchFamily="34" charset="0"/>
          </a:endParaRPr>
        </a:p>
      </dgm:t>
    </dgm:pt>
    <dgm:pt modelId="{4A7EB554-22B5-4931-A824-6E07CAC7C49E}">
      <dgm:prSet phldrT="[Texto]"/>
      <dgm:spPr/>
      <dgm:t>
        <a:bodyPr/>
        <a:lstStyle/>
        <a:p>
          <a:r>
            <a:rPr lang="es-ES" dirty="0">
              <a:latin typeface="Calibri" panose="020F0502020204030204" pitchFamily="34" charset="0"/>
              <a:cs typeface="Calibri" panose="020F0502020204030204" pitchFamily="34" charset="0"/>
            </a:rPr>
            <a:t>Debe inspirar los indicadores y los resultados que la empresa desea conocer y obtener. </a:t>
          </a:r>
          <a:endParaRPr lang="es-PE" dirty="0">
            <a:latin typeface="Calibri" panose="020F0502020204030204" pitchFamily="34" charset="0"/>
            <a:cs typeface="Calibri" panose="020F0502020204030204" pitchFamily="34" charset="0"/>
          </a:endParaRPr>
        </a:p>
      </dgm:t>
    </dgm:pt>
    <dgm:pt modelId="{C7AC6516-D4B3-4A81-AD17-856ED42D00A6}" type="parTrans" cxnId="{255AD227-6A5D-436F-B3C0-50406D93D9E8}">
      <dgm:prSet/>
      <dgm:spPr/>
      <dgm:t>
        <a:bodyPr/>
        <a:lstStyle/>
        <a:p>
          <a:endParaRPr lang="es-PE">
            <a:latin typeface="Calibri" panose="020F0502020204030204" pitchFamily="34" charset="0"/>
            <a:cs typeface="Calibri" panose="020F0502020204030204" pitchFamily="34" charset="0"/>
          </a:endParaRPr>
        </a:p>
      </dgm:t>
    </dgm:pt>
    <dgm:pt modelId="{E0002FAD-B92A-4A18-A4D0-392B314B34DD}" type="sibTrans" cxnId="{255AD227-6A5D-436F-B3C0-50406D93D9E8}">
      <dgm:prSet/>
      <dgm:spPr/>
      <dgm:t>
        <a:bodyPr/>
        <a:lstStyle/>
        <a:p>
          <a:endParaRPr lang="es-PE">
            <a:latin typeface="Calibri" panose="020F0502020204030204" pitchFamily="34" charset="0"/>
            <a:cs typeface="Calibri" panose="020F0502020204030204" pitchFamily="34" charset="0"/>
          </a:endParaRPr>
        </a:p>
      </dgm:t>
    </dgm:pt>
    <dgm:pt modelId="{96335BB5-9EC2-40A1-A545-BD689C82C52E}">
      <dgm:prSet phldrT="[Texto]" custT="1"/>
      <dgm:spPr/>
      <dgm:t>
        <a:bodyPr/>
        <a:lstStyle/>
        <a:p>
          <a:r>
            <a:rPr lang="es-ES" sz="1600" b="1" dirty="0">
              <a:latin typeface="Calibri" panose="020F0502020204030204" pitchFamily="34" charset="0"/>
              <a:cs typeface="Calibri" panose="020F0502020204030204" pitchFamily="34" charset="0"/>
            </a:rPr>
            <a:t>Propietario del Proceso</a:t>
          </a:r>
          <a:endParaRPr lang="es-PE" sz="1600" b="1" dirty="0">
            <a:latin typeface="Calibri" panose="020F0502020204030204" pitchFamily="34" charset="0"/>
            <a:cs typeface="Calibri" panose="020F0502020204030204" pitchFamily="34" charset="0"/>
          </a:endParaRPr>
        </a:p>
      </dgm:t>
    </dgm:pt>
    <dgm:pt modelId="{92839137-65AD-4F62-A722-7FD954632DE9}" type="parTrans" cxnId="{45EFDB21-F780-437C-8C45-7FF7D485A1A7}">
      <dgm:prSet/>
      <dgm:spPr/>
      <dgm:t>
        <a:bodyPr/>
        <a:lstStyle/>
        <a:p>
          <a:endParaRPr lang="es-PE">
            <a:latin typeface="Calibri" panose="020F0502020204030204" pitchFamily="34" charset="0"/>
            <a:cs typeface="Calibri" panose="020F0502020204030204" pitchFamily="34" charset="0"/>
          </a:endParaRPr>
        </a:p>
      </dgm:t>
    </dgm:pt>
    <dgm:pt modelId="{622A519C-B702-4207-8423-79F7F83CE018}" type="sibTrans" cxnId="{45EFDB21-F780-437C-8C45-7FF7D485A1A7}">
      <dgm:prSet/>
      <dgm:spPr/>
      <dgm:t>
        <a:bodyPr/>
        <a:lstStyle/>
        <a:p>
          <a:endParaRPr lang="es-PE">
            <a:latin typeface="Calibri" panose="020F0502020204030204" pitchFamily="34" charset="0"/>
            <a:cs typeface="Calibri" panose="020F0502020204030204" pitchFamily="34" charset="0"/>
          </a:endParaRPr>
        </a:p>
      </dgm:t>
    </dgm:pt>
    <dgm:pt modelId="{E999BA81-A691-4B2A-B36F-7BED2F6D02EA}">
      <dgm:prSet phldrT="[Texto]"/>
      <dgm:spPr/>
      <dgm:t>
        <a:bodyPr/>
        <a:lstStyle/>
        <a:p>
          <a:r>
            <a:rPr lang="es-ES" dirty="0">
              <a:latin typeface="Calibri" panose="020F0502020204030204" pitchFamily="34" charset="0"/>
              <a:cs typeface="Calibri" panose="020F0502020204030204" pitchFamily="34" charset="0"/>
            </a:rPr>
            <a:t>Es la función a la que se le asigna la responsabilidad del proceso y de que se obtengan los resultados (objetivos) esperados.</a:t>
          </a:r>
          <a:endParaRPr lang="es-PE" dirty="0">
            <a:latin typeface="Calibri" panose="020F0502020204030204" pitchFamily="34" charset="0"/>
            <a:cs typeface="Calibri" panose="020F0502020204030204" pitchFamily="34" charset="0"/>
          </a:endParaRPr>
        </a:p>
      </dgm:t>
    </dgm:pt>
    <dgm:pt modelId="{75A62E3C-A8D7-4EC2-8A3E-ADCE4AA51143}" type="parTrans" cxnId="{7530CB8A-A526-403F-B23D-BA06F1E6BC6C}">
      <dgm:prSet/>
      <dgm:spPr/>
      <dgm:t>
        <a:bodyPr/>
        <a:lstStyle/>
        <a:p>
          <a:endParaRPr lang="es-PE">
            <a:latin typeface="Calibri" panose="020F0502020204030204" pitchFamily="34" charset="0"/>
            <a:cs typeface="Calibri" panose="020F0502020204030204" pitchFamily="34" charset="0"/>
          </a:endParaRPr>
        </a:p>
      </dgm:t>
    </dgm:pt>
    <dgm:pt modelId="{E85A2AFF-5618-4125-9FB6-F29DDBDB1F68}" type="sibTrans" cxnId="{7530CB8A-A526-403F-B23D-BA06F1E6BC6C}">
      <dgm:prSet/>
      <dgm:spPr/>
      <dgm:t>
        <a:bodyPr/>
        <a:lstStyle/>
        <a:p>
          <a:endParaRPr lang="es-PE">
            <a:latin typeface="Calibri" panose="020F0502020204030204" pitchFamily="34" charset="0"/>
            <a:cs typeface="Calibri" panose="020F0502020204030204" pitchFamily="34" charset="0"/>
          </a:endParaRPr>
        </a:p>
      </dgm:t>
    </dgm:pt>
    <dgm:pt modelId="{641A520A-8F0D-43D6-AC8B-311B47E2DE45}">
      <dgm:prSet phldrT="[Texto]"/>
      <dgm:spPr/>
      <dgm:t>
        <a:bodyPr/>
        <a:lstStyle/>
        <a:p>
          <a:pPr>
            <a:buFont typeface="Arial" panose="020B0604020202020204" pitchFamily="34" charset="0"/>
            <a:buChar char="•"/>
          </a:pPr>
          <a:r>
            <a:rPr lang="es-ES" dirty="0">
              <a:latin typeface="Calibri" panose="020F0502020204030204" pitchFamily="34" charset="0"/>
              <a:cs typeface="Calibri" panose="020F0502020204030204" pitchFamily="34" charset="0"/>
            </a:rPr>
            <a:t>Debe tener capacidad de actuación y liderar el proceso para involucrar y movilizar a los actores que intervienen.</a:t>
          </a:r>
          <a:endParaRPr lang="es-PE" dirty="0">
            <a:latin typeface="Calibri" panose="020F0502020204030204" pitchFamily="34" charset="0"/>
            <a:cs typeface="Calibri" panose="020F0502020204030204" pitchFamily="34" charset="0"/>
          </a:endParaRPr>
        </a:p>
      </dgm:t>
    </dgm:pt>
    <dgm:pt modelId="{D4E63C9C-D13F-4012-9F13-681A8B0897BD}" type="parTrans" cxnId="{0DECCA64-28EF-4CC1-AF07-B0EEEC1CA551}">
      <dgm:prSet/>
      <dgm:spPr/>
      <dgm:t>
        <a:bodyPr/>
        <a:lstStyle/>
        <a:p>
          <a:endParaRPr lang="es-PE">
            <a:latin typeface="Calibri" panose="020F0502020204030204" pitchFamily="34" charset="0"/>
            <a:cs typeface="Calibri" panose="020F0502020204030204" pitchFamily="34" charset="0"/>
          </a:endParaRPr>
        </a:p>
      </dgm:t>
    </dgm:pt>
    <dgm:pt modelId="{F9E20A83-6A5D-4634-85AA-60FF5EF99F16}" type="sibTrans" cxnId="{0DECCA64-28EF-4CC1-AF07-B0EEEC1CA551}">
      <dgm:prSet/>
      <dgm:spPr/>
      <dgm:t>
        <a:bodyPr/>
        <a:lstStyle/>
        <a:p>
          <a:endParaRPr lang="es-PE">
            <a:latin typeface="Calibri" panose="020F0502020204030204" pitchFamily="34" charset="0"/>
            <a:cs typeface="Calibri" panose="020F0502020204030204" pitchFamily="34" charset="0"/>
          </a:endParaRPr>
        </a:p>
      </dgm:t>
    </dgm:pt>
    <dgm:pt modelId="{5871DEB8-315F-421E-BA27-522FB3B1002D}">
      <dgm:prSet phldrT="[Texto]" custT="1"/>
      <dgm:spPr/>
      <dgm:t>
        <a:bodyPr/>
        <a:lstStyle/>
        <a:p>
          <a:r>
            <a:rPr lang="es-ES" sz="1600" b="1" dirty="0">
              <a:latin typeface="Calibri" panose="020F0502020204030204" pitchFamily="34" charset="0"/>
              <a:cs typeface="Calibri" panose="020F0502020204030204" pitchFamily="34" charset="0"/>
            </a:rPr>
            <a:t>Alcance del Proceso</a:t>
          </a:r>
          <a:endParaRPr lang="es-PE" sz="1600" b="1" dirty="0">
            <a:latin typeface="Calibri" panose="020F0502020204030204" pitchFamily="34" charset="0"/>
            <a:cs typeface="Calibri" panose="020F0502020204030204" pitchFamily="34" charset="0"/>
          </a:endParaRPr>
        </a:p>
      </dgm:t>
    </dgm:pt>
    <dgm:pt modelId="{A2BC865B-A820-4200-A5FF-06540D7CC914}" type="parTrans" cxnId="{55DF8A9E-2504-4F1E-A77E-A752CD3272C2}">
      <dgm:prSet/>
      <dgm:spPr/>
      <dgm:t>
        <a:bodyPr/>
        <a:lstStyle/>
        <a:p>
          <a:endParaRPr lang="es-PE">
            <a:latin typeface="Calibri" panose="020F0502020204030204" pitchFamily="34" charset="0"/>
            <a:cs typeface="Calibri" panose="020F0502020204030204" pitchFamily="34" charset="0"/>
          </a:endParaRPr>
        </a:p>
      </dgm:t>
    </dgm:pt>
    <dgm:pt modelId="{7A5DDF6C-E0BD-401A-990A-26737EC565D8}" type="sibTrans" cxnId="{55DF8A9E-2504-4F1E-A77E-A752CD3272C2}">
      <dgm:prSet/>
      <dgm:spPr/>
      <dgm:t>
        <a:bodyPr/>
        <a:lstStyle/>
        <a:p>
          <a:endParaRPr lang="es-PE">
            <a:latin typeface="Calibri" panose="020F0502020204030204" pitchFamily="34" charset="0"/>
            <a:cs typeface="Calibri" panose="020F0502020204030204" pitchFamily="34" charset="0"/>
          </a:endParaRPr>
        </a:p>
      </dgm:t>
    </dgm:pt>
    <dgm:pt modelId="{4297EAE6-2E73-4AF2-9F12-1A4D5C0DC590}">
      <dgm:prSet phldrT="[Texto]"/>
      <dgm:spPr/>
      <dgm:t>
        <a:bodyPr/>
        <a:lstStyle/>
        <a:p>
          <a:r>
            <a:rPr lang="es-ES" b="0" dirty="0">
              <a:latin typeface="Calibri" panose="020F0502020204030204" pitchFamily="34" charset="0"/>
              <a:cs typeface="Calibri" panose="020F0502020204030204" pitchFamily="34" charset="0"/>
            </a:rPr>
            <a:t>E</a:t>
          </a:r>
          <a:r>
            <a:rPr lang="es-PE" dirty="0">
              <a:latin typeface="Calibri" panose="020F0502020204030204" pitchFamily="34" charset="0"/>
              <a:ea typeface="Calibri" charset="0"/>
              <a:cs typeface="Calibri" panose="020F0502020204030204" pitchFamily="34" charset="0"/>
            </a:rPr>
            <a:t>l alcance establece la extensión de las actividades que componen el proceso. Es decir, qué actividades caen en el ámbito del proceso, considerando que su ejecución debe permitir el logro de la misión.</a:t>
          </a:r>
          <a:endParaRPr lang="es-PE" dirty="0">
            <a:latin typeface="Calibri" panose="020F0502020204030204" pitchFamily="34" charset="0"/>
            <a:cs typeface="Calibri" panose="020F0502020204030204" pitchFamily="34" charset="0"/>
          </a:endParaRPr>
        </a:p>
      </dgm:t>
    </dgm:pt>
    <dgm:pt modelId="{54E4867F-A743-4230-92CA-724BF19678C5}" type="parTrans" cxnId="{16AA86CE-E364-4D40-94A1-BF0B46FB37BB}">
      <dgm:prSet/>
      <dgm:spPr/>
      <dgm:t>
        <a:bodyPr/>
        <a:lstStyle/>
        <a:p>
          <a:endParaRPr lang="es-PE">
            <a:latin typeface="Calibri" panose="020F0502020204030204" pitchFamily="34" charset="0"/>
            <a:cs typeface="Calibri" panose="020F0502020204030204" pitchFamily="34" charset="0"/>
          </a:endParaRPr>
        </a:p>
      </dgm:t>
    </dgm:pt>
    <dgm:pt modelId="{EA1A1D18-B24E-45AB-8277-F1E166CE8237}" type="sibTrans" cxnId="{16AA86CE-E364-4D40-94A1-BF0B46FB37BB}">
      <dgm:prSet/>
      <dgm:spPr/>
      <dgm:t>
        <a:bodyPr/>
        <a:lstStyle/>
        <a:p>
          <a:endParaRPr lang="es-PE">
            <a:latin typeface="Calibri" panose="020F0502020204030204" pitchFamily="34" charset="0"/>
            <a:cs typeface="Calibri" panose="020F0502020204030204" pitchFamily="34" charset="0"/>
          </a:endParaRPr>
        </a:p>
      </dgm:t>
    </dgm:pt>
    <dgm:pt modelId="{11E9D781-C6B5-4568-BA44-DA4B5655DC9B}">
      <dgm:prSet phldrT="[Texto]"/>
      <dgm:spPr/>
      <dgm:t>
        <a:bodyPr/>
        <a:lstStyle/>
        <a:p>
          <a:r>
            <a:rPr lang="es-ES" dirty="0">
              <a:latin typeface="Calibri" panose="020F0502020204030204" pitchFamily="34" charset="0"/>
              <a:cs typeface="Calibri" panose="020F0502020204030204" pitchFamily="34" charset="0"/>
            </a:rPr>
            <a:t>¿Cuál es la razón de ser del proceso?, ¿Para qué existe el proceso?. </a:t>
          </a:r>
          <a:endParaRPr lang="es-PE" dirty="0">
            <a:latin typeface="Calibri" panose="020F0502020204030204" pitchFamily="34" charset="0"/>
            <a:cs typeface="Calibri" panose="020F0502020204030204" pitchFamily="34" charset="0"/>
          </a:endParaRPr>
        </a:p>
      </dgm:t>
    </dgm:pt>
    <dgm:pt modelId="{153CDD7B-3A15-4147-89E7-84603CC8330A}" type="parTrans" cxnId="{F6F6CB96-97DB-4095-B27A-AE3C86D07E50}">
      <dgm:prSet/>
      <dgm:spPr/>
      <dgm:t>
        <a:bodyPr/>
        <a:lstStyle/>
        <a:p>
          <a:endParaRPr lang="es-PE">
            <a:latin typeface="Calibri" panose="020F0502020204030204" pitchFamily="34" charset="0"/>
            <a:cs typeface="Calibri" panose="020F0502020204030204" pitchFamily="34" charset="0"/>
          </a:endParaRPr>
        </a:p>
      </dgm:t>
    </dgm:pt>
    <dgm:pt modelId="{2164D449-C400-4328-8D17-79135EC26B69}" type="sibTrans" cxnId="{F6F6CB96-97DB-4095-B27A-AE3C86D07E50}">
      <dgm:prSet/>
      <dgm:spPr/>
      <dgm:t>
        <a:bodyPr/>
        <a:lstStyle/>
        <a:p>
          <a:endParaRPr lang="es-PE">
            <a:latin typeface="Calibri" panose="020F0502020204030204" pitchFamily="34" charset="0"/>
            <a:cs typeface="Calibri" panose="020F0502020204030204" pitchFamily="34" charset="0"/>
          </a:endParaRPr>
        </a:p>
      </dgm:t>
    </dgm:pt>
    <dgm:pt modelId="{255731A0-2A25-4956-86AD-F994708B9710}">
      <dgm:prSet phldrT="[Texto]"/>
      <dgm:spPr/>
      <dgm:t>
        <a:bodyPr/>
        <a:lstStyle/>
        <a:p>
          <a:r>
            <a:rPr lang="es-ES" dirty="0">
              <a:latin typeface="Calibri" panose="020F0502020204030204" pitchFamily="34" charset="0"/>
              <a:cs typeface="Calibri" panose="020F0502020204030204" pitchFamily="34" charset="0"/>
            </a:rPr>
            <a:t>Debe estar alineada con la misión y estrategia de la organización y Garantizar una coherencia con el resto de procesos.</a:t>
          </a:r>
          <a:endParaRPr lang="es-PE" dirty="0">
            <a:latin typeface="Calibri" panose="020F0502020204030204" pitchFamily="34" charset="0"/>
            <a:cs typeface="Calibri" panose="020F0502020204030204" pitchFamily="34" charset="0"/>
          </a:endParaRPr>
        </a:p>
      </dgm:t>
    </dgm:pt>
    <dgm:pt modelId="{424ABDBF-42CB-4B59-8028-0CC087D86D38}" type="parTrans" cxnId="{06AED7DD-0DD3-47B9-BA04-B74EB303D44F}">
      <dgm:prSet/>
      <dgm:spPr/>
      <dgm:t>
        <a:bodyPr/>
        <a:lstStyle/>
        <a:p>
          <a:endParaRPr lang="es-PE">
            <a:latin typeface="Calibri" panose="020F0502020204030204" pitchFamily="34" charset="0"/>
            <a:cs typeface="Calibri" panose="020F0502020204030204" pitchFamily="34" charset="0"/>
          </a:endParaRPr>
        </a:p>
      </dgm:t>
    </dgm:pt>
    <dgm:pt modelId="{F13BB683-986F-443C-9F1D-21F66B3E522A}" type="sibTrans" cxnId="{06AED7DD-0DD3-47B9-BA04-B74EB303D44F}">
      <dgm:prSet/>
      <dgm:spPr/>
      <dgm:t>
        <a:bodyPr/>
        <a:lstStyle/>
        <a:p>
          <a:endParaRPr lang="es-PE">
            <a:latin typeface="Calibri" panose="020F0502020204030204" pitchFamily="34" charset="0"/>
            <a:cs typeface="Calibri" panose="020F0502020204030204" pitchFamily="34" charset="0"/>
          </a:endParaRPr>
        </a:p>
      </dgm:t>
    </dgm:pt>
    <dgm:pt modelId="{BD5E1D99-4CD9-48C6-88EF-83921120A290}">
      <dgm:prSet phldrT="[Texto]"/>
      <dgm:spPr/>
      <dgm:t>
        <a:bodyPr/>
        <a:lstStyle/>
        <a:p>
          <a:r>
            <a:rPr lang="es-PE" dirty="0">
              <a:latin typeface="Calibri" panose="020F0502020204030204" pitchFamily="34" charset="0"/>
              <a:ea typeface="Calibri" charset="0"/>
              <a:cs typeface="Calibri" panose="020F0502020204030204" pitchFamily="34" charset="0"/>
            </a:rPr>
            <a:t>El alcance del proceso se caracteriza por colocar la primera y la última actividad y no es necesario realizar una descripción exhaustiva de las actividades ya que éstas se detallan en el diagrama de proceso.</a:t>
          </a:r>
          <a:endParaRPr lang="es-PE" dirty="0">
            <a:latin typeface="Calibri" panose="020F0502020204030204" pitchFamily="34" charset="0"/>
            <a:cs typeface="Calibri" panose="020F0502020204030204" pitchFamily="34" charset="0"/>
          </a:endParaRPr>
        </a:p>
      </dgm:t>
    </dgm:pt>
    <dgm:pt modelId="{4BBBA716-6FA2-4274-867C-231D6D72A9BA}" type="parTrans" cxnId="{CD243988-8168-41ED-AB7A-AE262B5AF30D}">
      <dgm:prSet/>
      <dgm:spPr/>
      <dgm:t>
        <a:bodyPr/>
        <a:lstStyle/>
        <a:p>
          <a:endParaRPr lang="es-PE">
            <a:latin typeface="Calibri" panose="020F0502020204030204" pitchFamily="34" charset="0"/>
            <a:cs typeface="Calibri" panose="020F0502020204030204" pitchFamily="34" charset="0"/>
          </a:endParaRPr>
        </a:p>
      </dgm:t>
    </dgm:pt>
    <dgm:pt modelId="{C817CC37-6E6E-456F-9F1C-B8446141489E}" type="sibTrans" cxnId="{CD243988-8168-41ED-AB7A-AE262B5AF30D}">
      <dgm:prSet/>
      <dgm:spPr/>
      <dgm:t>
        <a:bodyPr/>
        <a:lstStyle/>
        <a:p>
          <a:endParaRPr lang="es-PE">
            <a:latin typeface="Calibri" panose="020F0502020204030204" pitchFamily="34" charset="0"/>
            <a:cs typeface="Calibri" panose="020F0502020204030204" pitchFamily="34" charset="0"/>
          </a:endParaRPr>
        </a:p>
      </dgm:t>
    </dgm:pt>
    <dgm:pt modelId="{2A35096C-029E-40E7-B66D-2B3B51C0847E}" type="pres">
      <dgm:prSet presAssocID="{74FA3990-E221-449D-982A-A9699E098E39}" presName="Name0" presStyleCnt="0">
        <dgm:presLayoutVars>
          <dgm:dir/>
          <dgm:animLvl val="lvl"/>
          <dgm:resizeHandles val="exact"/>
        </dgm:presLayoutVars>
      </dgm:prSet>
      <dgm:spPr/>
    </dgm:pt>
    <dgm:pt modelId="{88F830EB-305B-41CB-A55C-68332CE8CC5C}" type="pres">
      <dgm:prSet presAssocID="{24BA7299-46B0-43EE-BDAC-9AE9987DBA94}" presName="composite" presStyleCnt="0"/>
      <dgm:spPr/>
    </dgm:pt>
    <dgm:pt modelId="{E645E4DA-A556-476D-AD6B-E88660596B82}" type="pres">
      <dgm:prSet presAssocID="{24BA7299-46B0-43EE-BDAC-9AE9987DBA94}" presName="parTx" presStyleLbl="alignNode1" presStyleIdx="0" presStyleCnt="3">
        <dgm:presLayoutVars>
          <dgm:chMax val="0"/>
          <dgm:chPref val="0"/>
          <dgm:bulletEnabled val="1"/>
        </dgm:presLayoutVars>
      </dgm:prSet>
      <dgm:spPr/>
    </dgm:pt>
    <dgm:pt modelId="{7822B4EE-1CD5-45E8-9091-6821D9C40D2C}" type="pres">
      <dgm:prSet presAssocID="{24BA7299-46B0-43EE-BDAC-9AE9987DBA94}" presName="desTx" presStyleLbl="alignAccFollowNode1" presStyleIdx="0" presStyleCnt="3">
        <dgm:presLayoutVars>
          <dgm:bulletEnabled val="1"/>
        </dgm:presLayoutVars>
      </dgm:prSet>
      <dgm:spPr/>
    </dgm:pt>
    <dgm:pt modelId="{F82A0747-1D53-4326-B13B-C111654B9F30}" type="pres">
      <dgm:prSet presAssocID="{BC1A9A2C-C759-4B28-95D7-D822029B2592}" presName="space" presStyleCnt="0"/>
      <dgm:spPr/>
    </dgm:pt>
    <dgm:pt modelId="{95BDBF5A-15CD-46D7-922D-EC24135CF90D}" type="pres">
      <dgm:prSet presAssocID="{96335BB5-9EC2-40A1-A545-BD689C82C52E}" presName="composite" presStyleCnt="0"/>
      <dgm:spPr/>
    </dgm:pt>
    <dgm:pt modelId="{114D7D4E-D3D0-4C50-81DB-974D06C51958}" type="pres">
      <dgm:prSet presAssocID="{96335BB5-9EC2-40A1-A545-BD689C82C52E}" presName="parTx" presStyleLbl="alignNode1" presStyleIdx="1" presStyleCnt="3">
        <dgm:presLayoutVars>
          <dgm:chMax val="0"/>
          <dgm:chPref val="0"/>
          <dgm:bulletEnabled val="1"/>
        </dgm:presLayoutVars>
      </dgm:prSet>
      <dgm:spPr/>
    </dgm:pt>
    <dgm:pt modelId="{FD20AC98-5BDE-4615-A4F4-72CBE6E0EB59}" type="pres">
      <dgm:prSet presAssocID="{96335BB5-9EC2-40A1-A545-BD689C82C52E}" presName="desTx" presStyleLbl="alignAccFollowNode1" presStyleIdx="1" presStyleCnt="3">
        <dgm:presLayoutVars>
          <dgm:bulletEnabled val="1"/>
        </dgm:presLayoutVars>
      </dgm:prSet>
      <dgm:spPr/>
    </dgm:pt>
    <dgm:pt modelId="{E74A3F51-8D46-4BDA-A950-6189B7AF0275}" type="pres">
      <dgm:prSet presAssocID="{622A519C-B702-4207-8423-79F7F83CE018}" presName="space" presStyleCnt="0"/>
      <dgm:spPr/>
    </dgm:pt>
    <dgm:pt modelId="{2ADF136D-4842-487D-A7DC-9FBC8CBCA516}" type="pres">
      <dgm:prSet presAssocID="{5871DEB8-315F-421E-BA27-522FB3B1002D}" presName="composite" presStyleCnt="0"/>
      <dgm:spPr/>
    </dgm:pt>
    <dgm:pt modelId="{D25566C0-4467-4B9D-AB1A-CDEA28E1CAF6}" type="pres">
      <dgm:prSet presAssocID="{5871DEB8-315F-421E-BA27-522FB3B1002D}" presName="parTx" presStyleLbl="alignNode1" presStyleIdx="2" presStyleCnt="3">
        <dgm:presLayoutVars>
          <dgm:chMax val="0"/>
          <dgm:chPref val="0"/>
          <dgm:bulletEnabled val="1"/>
        </dgm:presLayoutVars>
      </dgm:prSet>
      <dgm:spPr/>
    </dgm:pt>
    <dgm:pt modelId="{955984C7-3BB9-42B4-9AA0-7D2C4A0572BB}" type="pres">
      <dgm:prSet presAssocID="{5871DEB8-315F-421E-BA27-522FB3B1002D}" presName="desTx" presStyleLbl="alignAccFollowNode1" presStyleIdx="2" presStyleCnt="3">
        <dgm:presLayoutVars>
          <dgm:bulletEnabled val="1"/>
        </dgm:presLayoutVars>
      </dgm:prSet>
      <dgm:spPr/>
    </dgm:pt>
  </dgm:ptLst>
  <dgm:cxnLst>
    <dgm:cxn modelId="{700AC203-E909-478C-BBEF-502E105827D7}" type="presOf" srcId="{BD5E1D99-4CD9-48C6-88EF-83921120A290}" destId="{955984C7-3BB9-42B4-9AA0-7D2C4A0572BB}" srcOrd="0" destOrd="1" presId="urn:microsoft.com/office/officeart/2005/8/layout/hList1"/>
    <dgm:cxn modelId="{BE93AA0E-FE22-4E69-8A00-7A951E7F8B06}" type="presOf" srcId="{11E9D781-C6B5-4568-BA44-DA4B5655DC9B}" destId="{7822B4EE-1CD5-45E8-9091-6821D9C40D2C}" srcOrd="0" destOrd="1" presId="urn:microsoft.com/office/officeart/2005/8/layout/hList1"/>
    <dgm:cxn modelId="{45EFDB21-F780-437C-8C45-7FF7D485A1A7}" srcId="{74FA3990-E221-449D-982A-A9699E098E39}" destId="{96335BB5-9EC2-40A1-A545-BD689C82C52E}" srcOrd="1" destOrd="0" parTransId="{92839137-65AD-4F62-A722-7FD954632DE9}" sibTransId="{622A519C-B702-4207-8423-79F7F83CE018}"/>
    <dgm:cxn modelId="{255AD227-6A5D-436F-B3C0-50406D93D9E8}" srcId="{24BA7299-46B0-43EE-BDAC-9AE9987DBA94}" destId="{4A7EB554-22B5-4931-A824-6E07CAC7C49E}" srcOrd="2" destOrd="0" parTransId="{C7AC6516-D4B3-4A81-AD17-856ED42D00A6}" sibTransId="{E0002FAD-B92A-4A18-A4D0-392B314B34DD}"/>
    <dgm:cxn modelId="{1B3A8130-022E-4F62-AF1B-02D051E659DE}" type="presOf" srcId="{641A520A-8F0D-43D6-AC8B-311B47E2DE45}" destId="{FD20AC98-5BDE-4615-A4F4-72CBE6E0EB59}" srcOrd="0" destOrd="1" presId="urn:microsoft.com/office/officeart/2005/8/layout/hList1"/>
    <dgm:cxn modelId="{28B79F35-87D8-4FD1-9887-891531D060E0}" type="presOf" srcId="{E999BA81-A691-4B2A-B36F-7BED2F6D02EA}" destId="{FD20AC98-5BDE-4615-A4F4-72CBE6E0EB59}" srcOrd="0" destOrd="0" presId="urn:microsoft.com/office/officeart/2005/8/layout/hList1"/>
    <dgm:cxn modelId="{F7F4465D-D0B7-4275-8266-ADF4AF4A2E40}" type="presOf" srcId="{96335BB5-9EC2-40A1-A545-BD689C82C52E}" destId="{114D7D4E-D3D0-4C50-81DB-974D06C51958}" srcOrd="0" destOrd="0" presId="urn:microsoft.com/office/officeart/2005/8/layout/hList1"/>
    <dgm:cxn modelId="{0DECCA64-28EF-4CC1-AF07-B0EEEC1CA551}" srcId="{96335BB5-9EC2-40A1-A545-BD689C82C52E}" destId="{641A520A-8F0D-43D6-AC8B-311B47E2DE45}" srcOrd="1" destOrd="0" parTransId="{D4E63C9C-D13F-4012-9F13-681A8B0897BD}" sibTransId="{F9E20A83-6A5D-4634-85AA-60FF5EF99F16}"/>
    <dgm:cxn modelId="{02293154-82C8-4ECD-B3A0-12431C0A5E29}" type="presOf" srcId="{996E5988-9D66-4B56-956F-AE3CB5681486}" destId="{7822B4EE-1CD5-45E8-9091-6821D9C40D2C}" srcOrd="0" destOrd="0" presId="urn:microsoft.com/office/officeart/2005/8/layout/hList1"/>
    <dgm:cxn modelId="{601C5058-2F4F-4603-9089-5866B8522CB0}" type="presOf" srcId="{255731A0-2A25-4956-86AD-F994708B9710}" destId="{7822B4EE-1CD5-45E8-9091-6821D9C40D2C}" srcOrd="0" destOrd="3" presId="urn:microsoft.com/office/officeart/2005/8/layout/hList1"/>
    <dgm:cxn modelId="{BD5E4779-0C70-47A9-9CE7-CC01541EB889}" type="presOf" srcId="{4297EAE6-2E73-4AF2-9F12-1A4D5C0DC590}" destId="{955984C7-3BB9-42B4-9AA0-7D2C4A0572BB}" srcOrd="0" destOrd="0" presId="urn:microsoft.com/office/officeart/2005/8/layout/hList1"/>
    <dgm:cxn modelId="{CD243988-8168-41ED-AB7A-AE262B5AF30D}" srcId="{5871DEB8-315F-421E-BA27-522FB3B1002D}" destId="{BD5E1D99-4CD9-48C6-88EF-83921120A290}" srcOrd="1" destOrd="0" parTransId="{4BBBA716-6FA2-4274-867C-231D6D72A9BA}" sibTransId="{C817CC37-6E6E-456F-9F1C-B8446141489E}"/>
    <dgm:cxn modelId="{7530CB8A-A526-403F-B23D-BA06F1E6BC6C}" srcId="{96335BB5-9EC2-40A1-A545-BD689C82C52E}" destId="{E999BA81-A691-4B2A-B36F-7BED2F6D02EA}" srcOrd="0" destOrd="0" parTransId="{75A62E3C-A8D7-4EC2-8A3E-ADCE4AA51143}" sibTransId="{E85A2AFF-5618-4125-9FB6-F29DDBDB1F68}"/>
    <dgm:cxn modelId="{F6F6CB96-97DB-4095-B27A-AE3C86D07E50}" srcId="{24BA7299-46B0-43EE-BDAC-9AE9987DBA94}" destId="{11E9D781-C6B5-4568-BA44-DA4B5655DC9B}" srcOrd="1" destOrd="0" parTransId="{153CDD7B-3A15-4147-89E7-84603CC8330A}" sibTransId="{2164D449-C400-4328-8D17-79135EC26B69}"/>
    <dgm:cxn modelId="{55DF8A9E-2504-4F1E-A77E-A752CD3272C2}" srcId="{74FA3990-E221-449D-982A-A9699E098E39}" destId="{5871DEB8-315F-421E-BA27-522FB3B1002D}" srcOrd="2" destOrd="0" parTransId="{A2BC865B-A820-4200-A5FF-06540D7CC914}" sibTransId="{7A5DDF6C-E0BD-401A-990A-26737EC565D8}"/>
    <dgm:cxn modelId="{3CB5EAA3-06D6-4296-B883-78539EB8A7CC}" type="presOf" srcId="{4A7EB554-22B5-4931-A824-6E07CAC7C49E}" destId="{7822B4EE-1CD5-45E8-9091-6821D9C40D2C}" srcOrd="0" destOrd="2" presId="urn:microsoft.com/office/officeart/2005/8/layout/hList1"/>
    <dgm:cxn modelId="{F04FD5A5-28B2-4FDB-B5C5-4DB287A9C0EE}" type="presOf" srcId="{24BA7299-46B0-43EE-BDAC-9AE9987DBA94}" destId="{E645E4DA-A556-476D-AD6B-E88660596B82}" srcOrd="0" destOrd="0" presId="urn:microsoft.com/office/officeart/2005/8/layout/hList1"/>
    <dgm:cxn modelId="{78AE02C6-7365-44DB-B3DF-2D7631EF1F6D}" type="presOf" srcId="{5871DEB8-315F-421E-BA27-522FB3B1002D}" destId="{D25566C0-4467-4B9D-AB1A-CDEA28E1CAF6}" srcOrd="0" destOrd="0" presId="urn:microsoft.com/office/officeart/2005/8/layout/hList1"/>
    <dgm:cxn modelId="{6CA233C7-36F5-4F87-BB2F-8003A8EE7B82}" srcId="{24BA7299-46B0-43EE-BDAC-9AE9987DBA94}" destId="{996E5988-9D66-4B56-956F-AE3CB5681486}" srcOrd="0" destOrd="0" parTransId="{2A1B0BAE-1C3B-4B24-8D21-1584BCFEC255}" sibTransId="{1BA11B8E-D183-4AEE-8135-9AD29E763A71}"/>
    <dgm:cxn modelId="{571A54C8-CF5D-409A-B5DD-74C6DE960A9E}" type="presOf" srcId="{74FA3990-E221-449D-982A-A9699E098E39}" destId="{2A35096C-029E-40E7-B66D-2B3B51C0847E}" srcOrd="0" destOrd="0" presId="urn:microsoft.com/office/officeart/2005/8/layout/hList1"/>
    <dgm:cxn modelId="{16AA86CE-E364-4D40-94A1-BF0B46FB37BB}" srcId="{5871DEB8-315F-421E-BA27-522FB3B1002D}" destId="{4297EAE6-2E73-4AF2-9F12-1A4D5C0DC590}" srcOrd="0" destOrd="0" parTransId="{54E4867F-A743-4230-92CA-724BF19678C5}" sibTransId="{EA1A1D18-B24E-45AB-8277-F1E166CE8237}"/>
    <dgm:cxn modelId="{06AED7DD-0DD3-47B9-BA04-B74EB303D44F}" srcId="{24BA7299-46B0-43EE-BDAC-9AE9987DBA94}" destId="{255731A0-2A25-4956-86AD-F994708B9710}" srcOrd="3" destOrd="0" parTransId="{424ABDBF-42CB-4B59-8028-0CC087D86D38}" sibTransId="{F13BB683-986F-443C-9F1D-21F66B3E522A}"/>
    <dgm:cxn modelId="{E52D75FF-D385-4344-A536-9C7DE7FF141D}" srcId="{74FA3990-E221-449D-982A-A9699E098E39}" destId="{24BA7299-46B0-43EE-BDAC-9AE9987DBA94}" srcOrd="0" destOrd="0" parTransId="{A65E0289-F8AB-49B8-B3CA-BDA9B97750F3}" sibTransId="{BC1A9A2C-C759-4B28-95D7-D822029B2592}"/>
    <dgm:cxn modelId="{D6547C2C-5713-4BE8-A71B-3E1B26AF0DBA}" type="presParOf" srcId="{2A35096C-029E-40E7-B66D-2B3B51C0847E}" destId="{88F830EB-305B-41CB-A55C-68332CE8CC5C}" srcOrd="0" destOrd="0" presId="urn:microsoft.com/office/officeart/2005/8/layout/hList1"/>
    <dgm:cxn modelId="{7B91D357-28C8-4243-A04A-619A361A87A3}" type="presParOf" srcId="{88F830EB-305B-41CB-A55C-68332CE8CC5C}" destId="{E645E4DA-A556-476D-AD6B-E88660596B82}" srcOrd="0" destOrd="0" presId="urn:microsoft.com/office/officeart/2005/8/layout/hList1"/>
    <dgm:cxn modelId="{F493B6C1-1EB3-4270-83EA-E7FF9F8063F5}" type="presParOf" srcId="{88F830EB-305B-41CB-A55C-68332CE8CC5C}" destId="{7822B4EE-1CD5-45E8-9091-6821D9C40D2C}" srcOrd="1" destOrd="0" presId="urn:microsoft.com/office/officeart/2005/8/layout/hList1"/>
    <dgm:cxn modelId="{21C12B1E-729C-461B-8941-1C498C414CBD}" type="presParOf" srcId="{2A35096C-029E-40E7-B66D-2B3B51C0847E}" destId="{F82A0747-1D53-4326-B13B-C111654B9F30}" srcOrd="1" destOrd="0" presId="urn:microsoft.com/office/officeart/2005/8/layout/hList1"/>
    <dgm:cxn modelId="{D9BC0AF6-A446-498C-BF82-A36CC74CFD06}" type="presParOf" srcId="{2A35096C-029E-40E7-B66D-2B3B51C0847E}" destId="{95BDBF5A-15CD-46D7-922D-EC24135CF90D}" srcOrd="2" destOrd="0" presId="urn:microsoft.com/office/officeart/2005/8/layout/hList1"/>
    <dgm:cxn modelId="{457B5F69-5123-44C5-A693-4F2C076512B3}" type="presParOf" srcId="{95BDBF5A-15CD-46D7-922D-EC24135CF90D}" destId="{114D7D4E-D3D0-4C50-81DB-974D06C51958}" srcOrd="0" destOrd="0" presId="urn:microsoft.com/office/officeart/2005/8/layout/hList1"/>
    <dgm:cxn modelId="{2DB379A0-D6D0-4CC9-9752-2DBDB0981118}" type="presParOf" srcId="{95BDBF5A-15CD-46D7-922D-EC24135CF90D}" destId="{FD20AC98-5BDE-4615-A4F4-72CBE6E0EB59}" srcOrd="1" destOrd="0" presId="urn:microsoft.com/office/officeart/2005/8/layout/hList1"/>
    <dgm:cxn modelId="{29B0FF83-A9C2-4B73-8F3D-960041D42F49}" type="presParOf" srcId="{2A35096C-029E-40E7-B66D-2B3B51C0847E}" destId="{E74A3F51-8D46-4BDA-A950-6189B7AF0275}" srcOrd="3" destOrd="0" presId="urn:microsoft.com/office/officeart/2005/8/layout/hList1"/>
    <dgm:cxn modelId="{395894F1-489D-4AE0-8455-274156BEA48D}" type="presParOf" srcId="{2A35096C-029E-40E7-B66D-2B3B51C0847E}" destId="{2ADF136D-4842-487D-A7DC-9FBC8CBCA516}" srcOrd="4" destOrd="0" presId="urn:microsoft.com/office/officeart/2005/8/layout/hList1"/>
    <dgm:cxn modelId="{5C4CD271-2DCE-45FC-A8E6-D3793C89647F}" type="presParOf" srcId="{2ADF136D-4842-487D-A7DC-9FBC8CBCA516}" destId="{D25566C0-4467-4B9D-AB1A-CDEA28E1CAF6}" srcOrd="0" destOrd="0" presId="urn:microsoft.com/office/officeart/2005/8/layout/hList1"/>
    <dgm:cxn modelId="{D96D72FF-6041-4F2D-BF73-5396B8C572C4}" type="presParOf" srcId="{2ADF136D-4842-487D-A7DC-9FBC8CBCA516}" destId="{955984C7-3BB9-42B4-9AA0-7D2C4A0572BB}"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4FA3990-E221-449D-982A-A9699E098E39}" type="doc">
      <dgm:prSet loTypeId="urn:microsoft.com/office/officeart/2005/8/layout/hList1" loCatId="list" qsTypeId="urn:microsoft.com/office/officeart/2005/8/quickstyle/simple1" qsCatId="simple" csTypeId="urn:microsoft.com/office/officeart/2005/8/colors/colorful5" csCatId="colorful" phldr="1"/>
      <dgm:spPr/>
      <dgm:t>
        <a:bodyPr/>
        <a:lstStyle/>
        <a:p>
          <a:endParaRPr lang="es-PE"/>
        </a:p>
      </dgm:t>
    </dgm:pt>
    <dgm:pt modelId="{24BA7299-46B0-43EE-BDAC-9AE9987DBA94}">
      <dgm:prSet phldrT="[Texto]" custT="1"/>
      <dgm:spPr/>
      <dgm:t>
        <a:bodyPr/>
        <a:lstStyle/>
        <a:p>
          <a:r>
            <a:rPr lang="es-ES" sz="1600" b="1" dirty="0">
              <a:latin typeface="Calibri" panose="020F0502020204030204" pitchFamily="34" charset="0"/>
              <a:cs typeface="Calibri" panose="020F0502020204030204" pitchFamily="34" charset="0"/>
            </a:rPr>
            <a:t>Límites del Proceso</a:t>
          </a:r>
          <a:endParaRPr lang="es-PE" sz="1600" b="1" dirty="0">
            <a:latin typeface="Calibri" panose="020F0502020204030204" pitchFamily="34" charset="0"/>
            <a:cs typeface="Calibri" panose="020F0502020204030204" pitchFamily="34" charset="0"/>
          </a:endParaRPr>
        </a:p>
      </dgm:t>
    </dgm:pt>
    <dgm:pt modelId="{A65E0289-F8AB-49B8-B3CA-BDA9B97750F3}" type="parTrans" cxnId="{E52D75FF-D385-4344-A536-9C7DE7FF141D}">
      <dgm:prSet/>
      <dgm:spPr/>
      <dgm:t>
        <a:bodyPr/>
        <a:lstStyle/>
        <a:p>
          <a:endParaRPr lang="es-PE">
            <a:latin typeface="Calibri" panose="020F0502020204030204" pitchFamily="34" charset="0"/>
            <a:cs typeface="Calibri" panose="020F0502020204030204" pitchFamily="34" charset="0"/>
          </a:endParaRPr>
        </a:p>
      </dgm:t>
    </dgm:pt>
    <dgm:pt modelId="{BC1A9A2C-C759-4B28-95D7-D822029B2592}" type="sibTrans" cxnId="{E52D75FF-D385-4344-A536-9C7DE7FF141D}">
      <dgm:prSet/>
      <dgm:spPr/>
      <dgm:t>
        <a:bodyPr/>
        <a:lstStyle/>
        <a:p>
          <a:endParaRPr lang="es-PE">
            <a:latin typeface="Calibri" panose="020F0502020204030204" pitchFamily="34" charset="0"/>
            <a:cs typeface="Calibri" panose="020F0502020204030204" pitchFamily="34" charset="0"/>
          </a:endParaRPr>
        </a:p>
      </dgm:t>
    </dgm:pt>
    <dgm:pt modelId="{996E5988-9D66-4B56-956F-AE3CB5681486}">
      <dgm:prSet phldrT="[Texto]"/>
      <dgm:spPr/>
      <dgm:t>
        <a:bodyPr/>
        <a:lstStyle/>
        <a:p>
          <a:r>
            <a:rPr lang="es-ES" b="0" dirty="0">
              <a:latin typeface="Calibri" panose="020F0502020204030204" pitchFamily="34" charset="0"/>
              <a:cs typeface="Calibri" panose="020F0502020204030204" pitchFamily="34" charset="0"/>
            </a:rPr>
            <a:t>Están</a:t>
          </a:r>
          <a:r>
            <a:rPr lang="es-ES" dirty="0">
              <a:latin typeface="Calibri" panose="020F0502020204030204" pitchFamily="34" charset="0"/>
              <a:cs typeface="Calibri" panose="020F0502020204030204" pitchFamily="34" charset="0"/>
            </a:rPr>
            <a:t> marcados por las entradas, las salidas, los proveedores (quienes dan las entradas) y los clientes (quienes reciben las salidas). </a:t>
          </a:r>
          <a:endParaRPr lang="es-PE" dirty="0">
            <a:latin typeface="Calibri" panose="020F0502020204030204" pitchFamily="34" charset="0"/>
            <a:cs typeface="Calibri" panose="020F0502020204030204" pitchFamily="34" charset="0"/>
          </a:endParaRPr>
        </a:p>
      </dgm:t>
    </dgm:pt>
    <dgm:pt modelId="{2A1B0BAE-1C3B-4B24-8D21-1584BCFEC255}" type="parTrans" cxnId="{6CA233C7-36F5-4F87-BB2F-8003A8EE7B82}">
      <dgm:prSet/>
      <dgm:spPr/>
      <dgm:t>
        <a:bodyPr/>
        <a:lstStyle/>
        <a:p>
          <a:endParaRPr lang="es-PE">
            <a:latin typeface="Calibri" panose="020F0502020204030204" pitchFamily="34" charset="0"/>
            <a:cs typeface="Calibri" panose="020F0502020204030204" pitchFamily="34" charset="0"/>
          </a:endParaRPr>
        </a:p>
      </dgm:t>
    </dgm:pt>
    <dgm:pt modelId="{1BA11B8E-D183-4AEE-8135-9AD29E763A71}" type="sibTrans" cxnId="{6CA233C7-36F5-4F87-BB2F-8003A8EE7B82}">
      <dgm:prSet/>
      <dgm:spPr/>
      <dgm:t>
        <a:bodyPr/>
        <a:lstStyle/>
        <a:p>
          <a:endParaRPr lang="es-PE">
            <a:latin typeface="Calibri" panose="020F0502020204030204" pitchFamily="34" charset="0"/>
            <a:cs typeface="Calibri" panose="020F0502020204030204" pitchFamily="34" charset="0"/>
          </a:endParaRPr>
        </a:p>
      </dgm:t>
    </dgm:pt>
    <dgm:pt modelId="{96335BB5-9EC2-40A1-A545-BD689C82C52E}">
      <dgm:prSet phldrT="[Texto]" custT="1"/>
      <dgm:spPr/>
      <dgm:t>
        <a:bodyPr/>
        <a:lstStyle/>
        <a:p>
          <a:r>
            <a:rPr lang="es-ES" sz="1600" b="1" dirty="0">
              <a:latin typeface="Calibri" panose="020F0502020204030204" pitchFamily="34" charset="0"/>
              <a:cs typeface="Calibri" panose="020F0502020204030204" pitchFamily="34" charset="0"/>
            </a:rPr>
            <a:t>Inspecciones</a:t>
          </a:r>
          <a:endParaRPr lang="es-PE" sz="1600" b="1" dirty="0">
            <a:latin typeface="Calibri" panose="020F0502020204030204" pitchFamily="34" charset="0"/>
            <a:cs typeface="Calibri" panose="020F0502020204030204" pitchFamily="34" charset="0"/>
          </a:endParaRPr>
        </a:p>
      </dgm:t>
    </dgm:pt>
    <dgm:pt modelId="{92839137-65AD-4F62-A722-7FD954632DE9}" type="parTrans" cxnId="{45EFDB21-F780-437C-8C45-7FF7D485A1A7}">
      <dgm:prSet/>
      <dgm:spPr/>
      <dgm:t>
        <a:bodyPr/>
        <a:lstStyle/>
        <a:p>
          <a:endParaRPr lang="es-PE">
            <a:latin typeface="Calibri" panose="020F0502020204030204" pitchFamily="34" charset="0"/>
            <a:cs typeface="Calibri" panose="020F0502020204030204" pitchFamily="34" charset="0"/>
          </a:endParaRPr>
        </a:p>
      </dgm:t>
    </dgm:pt>
    <dgm:pt modelId="{622A519C-B702-4207-8423-79F7F83CE018}" type="sibTrans" cxnId="{45EFDB21-F780-437C-8C45-7FF7D485A1A7}">
      <dgm:prSet/>
      <dgm:spPr/>
      <dgm:t>
        <a:bodyPr/>
        <a:lstStyle/>
        <a:p>
          <a:endParaRPr lang="es-PE">
            <a:latin typeface="Calibri" panose="020F0502020204030204" pitchFamily="34" charset="0"/>
            <a:cs typeface="Calibri" panose="020F0502020204030204" pitchFamily="34" charset="0"/>
          </a:endParaRPr>
        </a:p>
      </dgm:t>
    </dgm:pt>
    <dgm:pt modelId="{E999BA81-A691-4B2A-B36F-7BED2F6D02EA}">
      <dgm:prSet phldrT="[Texto]" custT="1"/>
      <dgm:spPr/>
      <dgm:t>
        <a:bodyPr/>
        <a:lstStyle/>
        <a:p>
          <a:r>
            <a:rPr lang="es-PE" sz="1400" dirty="0">
              <a:latin typeface="Calibri" charset="0"/>
              <a:ea typeface="Calibri" charset="0"/>
              <a:cs typeface="Calibri" charset="0"/>
            </a:rPr>
            <a:t>Se realizan en el ámbito del proceso con la finalidad de controlarlo.</a:t>
          </a:r>
          <a:endParaRPr lang="es-PE" sz="1400" dirty="0">
            <a:latin typeface="Calibri" panose="020F0502020204030204" pitchFamily="34" charset="0"/>
            <a:cs typeface="Calibri" panose="020F0502020204030204" pitchFamily="34" charset="0"/>
          </a:endParaRPr>
        </a:p>
      </dgm:t>
    </dgm:pt>
    <dgm:pt modelId="{75A62E3C-A8D7-4EC2-8A3E-ADCE4AA51143}" type="parTrans" cxnId="{7530CB8A-A526-403F-B23D-BA06F1E6BC6C}">
      <dgm:prSet/>
      <dgm:spPr/>
      <dgm:t>
        <a:bodyPr/>
        <a:lstStyle/>
        <a:p>
          <a:endParaRPr lang="es-PE">
            <a:latin typeface="Calibri" panose="020F0502020204030204" pitchFamily="34" charset="0"/>
            <a:cs typeface="Calibri" panose="020F0502020204030204" pitchFamily="34" charset="0"/>
          </a:endParaRPr>
        </a:p>
      </dgm:t>
    </dgm:pt>
    <dgm:pt modelId="{E85A2AFF-5618-4125-9FB6-F29DDBDB1F68}" type="sibTrans" cxnId="{7530CB8A-A526-403F-B23D-BA06F1E6BC6C}">
      <dgm:prSet/>
      <dgm:spPr/>
      <dgm:t>
        <a:bodyPr/>
        <a:lstStyle/>
        <a:p>
          <a:endParaRPr lang="es-PE">
            <a:latin typeface="Calibri" panose="020F0502020204030204" pitchFamily="34" charset="0"/>
            <a:cs typeface="Calibri" panose="020F0502020204030204" pitchFamily="34" charset="0"/>
          </a:endParaRPr>
        </a:p>
      </dgm:t>
    </dgm:pt>
    <dgm:pt modelId="{5871DEB8-315F-421E-BA27-522FB3B1002D}">
      <dgm:prSet phldrT="[Texto]" custT="1"/>
      <dgm:spPr/>
      <dgm:t>
        <a:bodyPr/>
        <a:lstStyle/>
        <a:p>
          <a:r>
            <a:rPr lang="es-ES" sz="1600" b="1" dirty="0">
              <a:latin typeface="Calibri" panose="020F0502020204030204" pitchFamily="34" charset="0"/>
              <a:cs typeface="Calibri" panose="020F0502020204030204" pitchFamily="34" charset="0"/>
            </a:rPr>
            <a:t>Indicadores del Proceso</a:t>
          </a:r>
          <a:endParaRPr lang="es-PE" sz="1600" b="1" dirty="0">
            <a:latin typeface="Calibri" panose="020F0502020204030204" pitchFamily="34" charset="0"/>
            <a:cs typeface="Calibri" panose="020F0502020204030204" pitchFamily="34" charset="0"/>
          </a:endParaRPr>
        </a:p>
      </dgm:t>
    </dgm:pt>
    <dgm:pt modelId="{A2BC865B-A820-4200-A5FF-06540D7CC914}" type="parTrans" cxnId="{55DF8A9E-2504-4F1E-A77E-A752CD3272C2}">
      <dgm:prSet/>
      <dgm:spPr/>
      <dgm:t>
        <a:bodyPr/>
        <a:lstStyle/>
        <a:p>
          <a:endParaRPr lang="es-PE">
            <a:latin typeface="Calibri" panose="020F0502020204030204" pitchFamily="34" charset="0"/>
            <a:cs typeface="Calibri" panose="020F0502020204030204" pitchFamily="34" charset="0"/>
          </a:endParaRPr>
        </a:p>
      </dgm:t>
    </dgm:pt>
    <dgm:pt modelId="{7A5DDF6C-E0BD-401A-990A-26737EC565D8}" type="sibTrans" cxnId="{55DF8A9E-2504-4F1E-A77E-A752CD3272C2}">
      <dgm:prSet/>
      <dgm:spPr/>
      <dgm:t>
        <a:bodyPr/>
        <a:lstStyle/>
        <a:p>
          <a:endParaRPr lang="es-PE">
            <a:latin typeface="Calibri" panose="020F0502020204030204" pitchFamily="34" charset="0"/>
            <a:cs typeface="Calibri" panose="020F0502020204030204" pitchFamily="34" charset="0"/>
          </a:endParaRPr>
        </a:p>
      </dgm:t>
    </dgm:pt>
    <dgm:pt modelId="{4297EAE6-2E73-4AF2-9F12-1A4D5C0DC590}">
      <dgm:prSet phldrT="[Texto]" custT="1"/>
      <dgm:spPr/>
      <dgm:t>
        <a:bodyPr/>
        <a:lstStyle/>
        <a:p>
          <a:r>
            <a:rPr lang="es-PE" sz="1400" dirty="0">
              <a:latin typeface="Calibri" charset="0"/>
              <a:ea typeface="Calibri" charset="0"/>
              <a:cs typeface="Calibri" charset="0"/>
            </a:rPr>
            <a:t>Son los indicadores que permiten hacer una medición y seguimiento de cómo el proceso se orienta hacia el cumplimiento de la misión y objetivos del proceso.</a:t>
          </a:r>
          <a:endParaRPr lang="es-PE" sz="1400" dirty="0">
            <a:latin typeface="Calibri" panose="020F0502020204030204" pitchFamily="34" charset="0"/>
            <a:cs typeface="Calibri" panose="020F0502020204030204" pitchFamily="34" charset="0"/>
          </a:endParaRPr>
        </a:p>
      </dgm:t>
    </dgm:pt>
    <dgm:pt modelId="{54E4867F-A743-4230-92CA-724BF19678C5}" type="parTrans" cxnId="{16AA86CE-E364-4D40-94A1-BF0B46FB37BB}">
      <dgm:prSet/>
      <dgm:spPr/>
      <dgm:t>
        <a:bodyPr/>
        <a:lstStyle/>
        <a:p>
          <a:endParaRPr lang="es-PE">
            <a:latin typeface="Calibri" panose="020F0502020204030204" pitchFamily="34" charset="0"/>
            <a:cs typeface="Calibri" panose="020F0502020204030204" pitchFamily="34" charset="0"/>
          </a:endParaRPr>
        </a:p>
      </dgm:t>
    </dgm:pt>
    <dgm:pt modelId="{EA1A1D18-B24E-45AB-8277-F1E166CE8237}" type="sibTrans" cxnId="{16AA86CE-E364-4D40-94A1-BF0B46FB37BB}">
      <dgm:prSet/>
      <dgm:spPr/>
      <dgm:t>
        <a:bodyPr/>
        <a:lstStyle/>
        <a:p>
          <a:endParaRPr lang="es-PE">
            <a:latin typeface="Calibri" panose="020F0502020204030204" pitchFamily="34" charset="0"/>
            <a:cs typeface="Calibri" panose="020F0502020204030204" pitchFamily="34" charset="0"/>
          </a:endParaRPr>
        </a:p>
      </dgm:t>
    </dgm:pt>
    <dgm:pt modelId="{11E9D781-C6B5-4568-BA44-DA4B5655DC9B}">
      <dgm:prSet phldrT="[Texto]"/>
      <dgm:spPr/>
      <dgm:t>
        <a:bodyPr/>
        <a:lstStyle/>
        <a:p>
          <a:r>
            <a:rPr lang="es-ES" dirty="0">
              <a:latin typeface="Calibri" panose="020F0502020204030204" pitchFamily="34" charset="0"/>
              <a:cs typeface="Calibri" panose="020F0502020204030204" pitchFamily="34" charset="0"/>
            </a:rPr>
            <a:t>El grado de descripción de las entradas y salidas, dependerá de la necesidad de definir los requisitos que deben cumplir.</a:t>
          </a:r>
          <a:endParaRPr lang="es-PE" dirty="0">
            <a:latin typeface="Calibri" panose="020F0502020204030204" pitchFamily="34" charset="0"/>
            <a:cs typeface="Calibri" panose="020F0502020204030204" pitchFamily="34" charset="0"/>
          </a:endParaRPr>
        </a:p>
      </dgm:t>
    </dgm:pt>
    <dgm:pt modelId="{153CDD7B-3A15-4147-89E7-84603CC8330A}" type="parTrans" cxnId="{F6F6CB96-97DB-4095-B27A-AE3C86D07E50}">
      <dgm:prSet/>
      <dgm:spPr/>
      <dgm:t>
        <a:bodyPr/>
        <a:lstStyle/>
        <a:p>
          <a:endParaRPr lang="es-PE">
            <a:latin typeface="Calibri" panose="020F0502020204030204" pitchFamily="34" charset="0"/>
            <a:cs typeface="Calibri" panose="020F0502020204030204" pitchFamily="34" charset="0"/>
          </a:endParaRPr>
        </a:p>
      </dgm:t>
    </dgm:pt>
    <dgm:pt modelId="{2164D449-C400-4328-8D17-79135EC26B69}" type="sibTrans" cxnId="{F6F6CB96-97DB-4095-B27A-AE3C86D07E50}">
      <dgm:prSet/>
      <dgm:spPr/>
      <dgm:t>
        <a:bodyPr/>
        <a:lstStyle/>
        <a:p>
          <a:endParaRPr lang="es-PE">
            <a:latin typeface="Calibri" panose="020F0502020204030204" pitchFamily="34" charset="0"/>
            <a:cs typeface="Calibri" panose="020F0502020204030204" pitchFamily="34" charset="0"/>
          </a:endParaRPr>
        </a:p>
      </dgm:t>
    </dgm:pt>
    <dgm:pt modelId="{6A466AB6-3F29-4332-8C1D-F121DC6064AA}">
      <dgm:prSet phldrT="[Texto]"/>
      <dgm:spPr/>
      <dgm:t>
        <a:bodyPr/>
        <a:lstStyle/>
        <a:p>
          <a:r>
            <a:rPr lang="es-ES" dirty="0">
              <a:latin typeface="Calibri" panose="020F0502020204030204" pitchFamily="34" charset="0"/>
              <a:cs typeface="Calibri" panose="020F0502020204030204" pitchFamily="34" charset="0"/>
            </a:rPr>
            <a:t>Las entradas deberán cumplir con una serie de requisitos para ser consideradas aptas para ser procesadas y las salidas deberán cumplir con los requisitos que sean necesarios para satisfacer a los clientes.</a:t>
          </a:r>
          <a:endParaRPr lang="es-PE" dirty="0">
            <a:latin typeface="Calibri" panose="020F0502020204030204" pitchFamily="34" charset="0"/>
            <a:cs typeface="Calibri" panose="020F0502020204030204" pitchFamily="34" charset="0"/>
          </a:endParaRPr>
        </a:p>
      </dgm:t>
    </dgm:pt>
    <dgm:pt modelId="{945F3F5A-47D9-4030-AEA2-DB5C2F06C708}" type="parTrans" cxnId="{733634C5-1E25-40F9-B086-3C274E6A82E5}">
      <dgm:prSet/>
      <dgm:spPr/>
      <dgm:t>
        <a:bodyPr/>
        <a:lstStyle/>
        <a:p>
          <a:endParaRPr lang="es-PE">
            <a:latin typeface="Calibri" panose="020F0502020204030204" pitchFamily="34" charset="0"/>
            <a:cs typeface="Calibri" panose="020F0502020204030204" pitchFamily="34" charset="0"/>
          </a:endParaRPr>
        </a:p>
      </dgm:t>
    </dgm:pt>
    <dgm:pt modelId="{B6BA655A-4917-4F79-AD72-894641EE0811}" type="sibTrans" cxnId="{733634C5-1E25-40F9-B086-3C274E6A82E5}">
      <dgm:prSet/>
      <dgm:spPr/>
      <dgm:t>
        <a:bodyPr/>
        <a:lstStyle/>
        <a:p>
          <a:endParaRPr lang="es-PE">
            <a:latin typeface="Calibri" panose="020F0502020204030204" pitchFamily="34" charset="0"/>
            <a:cs typeface="Calibri" panose="020F0502020204030204" pitchFamily="34" charset="0"/>
          </a:endParaRPr>
        </a:p>
      </dgm:t>
    </dgm:pt>
    <dgm:pt modelId="{37B264D0-2DB2-4D9A-B041-C699AF059C52}">
      <dgm:prSet phldrT="[Texto]" custT="1"/>
      <dgm:spPr/>
      <dgm:t>
        <a:bodyPr/>
        <a:lstStyle/>
        <a:p>
          <a:r>
            <a:rPr lang="es-PE" sz="1400" dirty="0">
              <a:latin typeface="Calibri" charset="0"/>
              <a:ea typeface="Calibri" charset="0"/>
              <a:cs typeface="Calibri" charset="0"/>
            </a:rPr>
            <a:t>Estas inspecciones se establecen con el fin de comprobar el cumplimiento de los requisitos de las entradas y salidas.</a:t>
          </a:r>
          <a:endParaRPr lang="es-PE" sz="1400" dirty="0">
            <a:latin typeface="Calibri" panose="020F0502020204030204" pitchFamily="34" charset="0"/>
            <a:cs typeface="Calibri" panose="020F0502020204030204" pitchFamily="34" charset="0"/>
          </a:endParaRPr>
        </a:p>
      </dgm:t>
    </dgm:pt>
    <dgm:pt modelId="{0CAD443D-9C2D-4034-AEA3-22CE68B6E8BB}" type="parTrans" cxnId="{0405320F-02CD-4EA4-853B-734850644FFB}">
      <dgm:prSet/>
      <dgm:spPr/>
      <dgm:t>
        <a:bodyPr/>
        <a:lstStyle/>
        <a:p>
          <a:endParaRPr lang="es-PE"/>
        </a:p>
      </dgm:t>
    </dgm:pt>
    <dgm:pt modelId="{3BA60143-D5A1-4A17-9FAB-4E521DFBBBDA}" type="sibTrans" cxnId="{0405320F-02CD-4EA4-853B-734850644FFB}">
      <dgm:prSet/>
      <dgm:spPr/>
      <dgm:t>
        <a:bodyPr/>
        <a:lstStyle/>
        <a:p>
          <a:endParaRPr lang="es-PE"/>
        </a:p>
      </dgm:t>
    </dgm:pt>
    <dgm:pt modelId="{2A35096C-029E-40E7-B66D-2B3B51C0847E}" type="pres">
      <dgm:prSet presAssocID="{74FA3990-E221-449D-982A-A9699E098E39}" presName="Name0" presStyleCnt="0">
        <dgm:presLayoutVars>
          <dgm:dir/>
          <dgm:animLvl val="lvl"/>
          <dgm:resizeHandles val="exact"/>
        </dgm:presLayoutVars>
      </dgm:prSet>
      <dgm:spPr/>
    </dgm:pt>
    <dgm:pt modelId="{88F830EB-305B-41CB-A55C-68332CE8CC5C}" type="pres">
      <dgm:prSet presAssocID="{24BA7299-46B0-43EE-BDAC-9AE9987DBA94}" presName="composite" presStyleCnt="0"/>
      <dgm:spPr/>
    </dgm:pt>
    <dgm:pt modelId="{E645E4DA-A556-476D-AD6B-E88660596B82}" type="pres">
      <dgm:prSet presAssocID="{24BA7299-46B0-43EE-BDAC-9AE9987DBA94}" presName="parTx" presStyleLbl="alignNode1" presStyleIdx="0" presStyleCnt="3">
        <dgm:presLayoutVars>
          <dgm:chMax val="0"/>
          <dgm:chPref val="0"/>
          <dgm:bulletEnabled val="1"/>
        </dgm:presLayoutVars>
      </dgm:prSet>
      <dgm:spPr/>
    </dgm:pt>
    <dgm:pt modelId="{7822B4EE-1CD5-45E8-9091-6821D9C40D2C}" type="pres">
      <dgm:prSet presAssocID="{24BA7299-46B0-43EE-BDAC-9AE9987DBA94}" presName="desTx" presStyleLbl="alignAccFollowNode1" presStyleIdx="0" presStyleCnt="3">
        <dgm:presLayoutVars>
          <dgm:bulletEnabled val="1"/>
        </dgm:presLayoutVars>
      </dgm:prSet>
      <dgm:spPr/>
    </dgm:pt>
    <dgm:pt modelId="{F82A0747-1D53-4326-B13B-C111654B9F30}" type="pres">
      <dgm:prSet presAssocID="{BC1A9A2C-C759-4B28-95D7-D822029B2592}" presName="space" presStyleCnt="0"/>
      <dgm:spPr/>
    </dgm:pt>
    <dgm:pt modelId="{95BDBF5A-15CD-46D7-922D-EC24135CF90D}" type="pres">
      <dgm:prSet presAssocID="{96335BB5-9EC2-40A1-A545-BD689C82C52E}" presName="composite" presStyleCnt="0"/>
      <dgm:spPr/>
    </dgm:pt>
    <dgm:pt modelId="{114D7D4E-D3D0-4C50-81DB-974D06C51958}" type="pres">
      <dgm:prSet presAssocID="{96335BB5-9EC2-40A1-A545-BD689C82C52E}" presName="parTx" presStyleLbl="alignNode1" presStyleIdx="1" presStyleCnt="3">
        <dgm:presLayoutVars>
          <dgm:chMax val="0"/>
          <dgm:chPref val="0"/>
          <dgm:bulletEnabled val="1"/>
        </dgm:presLayoutVars>
      </dgm:prSet>
      <dgm:spPr/>
    </dgm:pt>
    <dgm:pt modelId="{FD20AC98-5BDE-4615-A4F4-72CBE6E0EB59}" type="pres">
      <dgm:prSet presAssocID="{96335BB5-9EC2-40A1-A545-BD689C82C52E}" presName="desTx" presStyleLbl="alignAccFollowNode1" presStyleIdx="1" presStyleCnt="3">
        <dgm:presLayoutVars>
          <dgm:bulletEnabled val="1"/>
        </dgm:presLayoutVars>
      </dgm:prSet>
      <dgm:spPr/>
    </dgm:pt>
    <dgm:pt modelId="{E74A3F51-8D46-4BDA-A950-6189B7AF0275}" type="pres">
      <dgm:prSet presAssocID="{622A519C-B702-4207-8423-79F7F83CE018}" presName="space" presStyleCnt="0"/>
      <dgm:spPr/>
    </dgm:pt>
    <dgm:pt modelId="{2ADF136D-4842-487D-A7DC-9FBC8CBCA516}" type="pres">
      <dgm:prSet presAssocID="{5871DEB8-315F-421E-BA27-522FB3B1002D}" presName="composite" presStyleCnt="0"/>
      <dgm:spPr/>
    </dgm:pt>
    <dgm:pt modelId="{D25566C0-4467-4B9D-AB1A-CDEA28E1CAF6}" type="pres">
      <dgm:prSet presAssocID="{5871DEB8-315F-421E-BA27-522FB3B1002D}" presName="parTx" presStyleLbl="alignNode1" presStyleIdx="2" presStyleCnt="3">
        <dgm:presLayoutVars>
          <dgm:chMax val="0"/>
          <dgm:chPref val="0"/>
          <dgm:bulletEnabled val="1"/>
        </dgm:presLayoutVars>
      </dgm:prSet>
      <dgm:spPr/>
    </dgm:pt>
    <dgm:pt modelId="{955984C7-3BB9-42B4-9AA0-7D2C4A0572BB}" type="pres">
      <dgm:prSet presAssocID="{5871DEB8-315F-421E-BA27-522FB3B1002D}" presName="desTx" presStyleLbl="alignAccFollowNode1" presStyleIdx="2" presStyleCnt="3">
        <dgm:presLayoutVars>
          <dgm:bulletEnabled val="1"/>
        </dgm:presLayoutVars>
      </dgm:prSet>
      <dgm:spPr/>
    </dgm:pt>
  </dgm:ptLst>
  <dgm:cxnLst>
    <dgm:cxn modelId="{BE93AA0E-FE22-4E69-8A00-7A951E7F8B06}" type="presOf" srcId="{11E9D781-C6B5-4568-BA44-DA4B5655DC9B}" destId="{7822B4EE-1CD5-45E8-9091-6821D9C40D2C}" srcOrd="0" destOrd="1" presId="urn:microsoft.com/office/officeart/2005/8/layout/hList1"/>
    <dgm:cxn modelId="{0405320F-02CD-4EA4-853B-734850644FFB}" srcId="{96335BB5-9EC2-40A1-A545-BD689C82C52E}" destId="{37B264D0-2DB2-4D9A-B041-C699AF059C52}" srcOrd="1" destOrd="0" parTransId="{0CAD443D-9C2D-4034-AEA3-22CE68B6E8BB}" sibTransId="{3BA60143-D5A1-4A17-9FAB-4E521DFBBBDA}"/>
    <dgm:cxn modelId="{45EFDB21-F780-437C-8C45-7FF7D485A1A7}" srcId="{74FA3990-E221-449D-982A-A9699E098E39}" destId="{96335BB5-9EC2-40A1-A545-BD689C82C52E}" srcOrd="1" destOrd="0" parTransId="{92839137-65AD-4F62-A722-7FD954632DE9}" sibTransId="{622A519C-B702-4207-8423-79F7F83CE018}"/>
    <dgm:cxn modelId="{28B79F35-87D8-4FD1-9887-891531D060E0}" type="presOf" srcId="{E999BA81-A691-4B2A-B36F-7BED2F6D02EA}" destId="{FD20AC98-5BDE-4615-A4F4-72CBE6E0EB59}" srcOrd="0" destOrd="0" presId="urn:microsoft.com/office/officeart/2005/8/layout/hList1"/>
    <dgm:cxn modelId="{F7F4465D-D0B7-4275-8266-ADF4AF4A2E40}" type="presOf" srcId="{96335BB5-9EC2-40A1-A545-BD689C82C52E}" destId="{114D7D4E-D3D0-4C50-81DB-974D06C51958}" srcOrd="0" destOrd="0" presId="urn:microsoft.com/office/officeart/2005/8/layout/hList1"/>
    <dgm:cxn modelId="{704CBF6B-3416-45C2-89F8-FB90A9E6B727}" type="presOf" srcId="{37B264D0-2DB2-4D9A-B041-C699AF059C52}" destId="{FD20AC98-5BDE-4615-A4F4-72CBE6E0EB59}" srcOrd="0" destOrd="1" presId="urn:microsoft.com/office/officeart/2005/8/layout/hList1"/>
    <dgm:cxn modelId="{02293154-82C8-4ECD-B3A0-12431C0A5E29}" type="presOf" srcId="{996E5988-9D66-4B56-956F-AE3CB5681486}" destId="{7822B4EE-1CD5-45E8-9091-6821D9C40D2C}" srcOrd="0" destOrd="0" presId="urn:microsoft.com/office/officeart/2005/8/layout/hList1"/>
    <dgm:cxn modelId="{BD5E4779-0C70-47A9-9CE7-CC01541EB889}" type="presOf" srcId="{4297EAE6-2E73-4AF2-9F12-1A4D5C0DC590}" destId="{955984C7-3BB9-42B4-9AA0-7D2C4A0572BB}" srcOrd="0" destOrd="0" presId="urn:microsoft.com/office/officeart/2005/8/layout/hList1"/>
    <dgm:cxn modelId="{7530CB8A-A526-403F-B23D-BA06F1E6BC6C}" srcId="{96335BB5-9EC2-40A1-A545-BD689C82C52E}" destId="{E999BA81-A691-4B2A-B36F-7BED2F6D02EA}" srcOrd="0" destOrd="0" parTransId="{75A62E3C-A8D7-4EC2-8A3E-ADCE4AA51143}" sibTransId="{E85A2AFF-5618-4125-9FB6-F29DDBDB1F68}"/>
    <dgm:cxn modelId="{F6F6CB96-97DB-4095-B27A-AE3C86D07E50}" srcId="{24BA7299-46B0-43EE-BDAC-9AE9987DBA94}" destId="{11E9D781-C6B5-4568-BA44-DA4B5655DC9B}" srcOrd="1" destOrd="0" parTransId="{153CDD7B-3A15-4147-89E7-84603CC8330A}" sibTransId="{2164D449-C400-4328-8D17-79135EC26B69}"/>
    <dgm:cxn modelId="{55DF8A9E-2504-4F1E-A77E-A752CD3272C2}" srcId="{74FA3990-E221-449D-982A-A9699E098E39}" destId="{5871DEB8-315F-421E-BA27-522FB3B1002D}" srcOrd="2" destOrd="0" parTransId="{A2BC865B-A820-4200-A5FF-06540D7CC914}" sibTransId="{7A5DDF6C-E0BD-401A-990A-26737EC565D8}"/>
    <dgm:cxn modelId="{F04FD5A5-28B2-4FDB-B5C5-4DB287A9C0EE}" type="presOf" srcId="{24BA7299-46B0-43EE-BDAC-9AE9987DBA94}" destId="{E645E4DA-A556-476D-AD6B-E88660596B82}" srcOrd="0" destOrd="0" presId="urn:microsoft.com/office/officeart/2005/8/layout/hList1"/>
    <dgm:cxn modelId="{E094B4B2-A067-4971-A2B4-F3B0A67F6FBE}" type="presOf" srcId="{6A466AB6-3F29-4332-8C1D-F121DC6064AA}" destId="{7822B4EE-1CD5-45E8-9091-6821D9C40D2C}" srcOrd="0" destOrd="2" presId="urn:microsoft.com/office/officeart/2005/8/layout/hList1"/>
    <dgm:cxn modelId="{733634C5-1E25-40F9-B086-3C274E6A82E5}" srcId="{24BA7299-46B0-43EE-BDAC-9AE9987DBA94}" destId="{6A466AB6-3F29-4332-8C1D-F121DC6064AA}" srcOrd="2" destOrd="0" parTransId="{945F3F5A-47D9-4030-AEA2-DB5C2F06C708}" sibTransId="{B6BA655A-4917-4F79-AD72-894641EE0811}"/>
    <dgm:cxn modelId="{78AE02C6-7365-44DB-B3DF-2D7631EF1F6D}" type="presOf" srcId="{5871DEB8-315F-421E-BA27-522FB3B1002D}" destId="{D25566C0-4467-4B9D-AB1A-CDEA28E1CAF6}" srcOrd="0" destOrd="0" presId="urn:microsoft.com/office/officeart/2005/8/layout/hList1"/>
    <dgm:cxn modelId="{6CA233C7-36F5-4F87-BB2F-8003A8EE7B82}" srcId="{24BA7299-46B0-43EE-BDAC-9AE9987DBA94}" destId="{996E5988-9D66-4B56-956F-AE3CB5681486}" srcOrd="0" destOrd="0" parTransId="{2A1B0BAE-1C3B-4B24-8D21-1584BCFEC255}" sibTransId="{1BA11B8E-D183-4AEE-8135-9AD29E763A71}"/>
    <dgm:cxn modelId="{571A54C8-CF5D-409A-B5DD-74C6DE960A9E}" type="presOf" srcId="{74FA3990-E221-449D-982A-A9699E098E39}" destId="{2A35096C-029E-40E7-B66D-2B3B51C0847E}" srcOrd="0" destOrd="0" presId="urn:microsoft.com/office/officeart/2005/8/layout/hList1"/>
    <dgm:cxn modelId="{16AA86CE-E364-4D40-94A1-BF0B46FB37BB}" srcId="{5871DEB8-315F-421E-BA27-522FB3B1002D}" destId="{4297EAE6-2E73-4AF2-9F12-1A4D5C0DC590}" srcOrd="0" destOrd="0" parTransId="{54E4867F-A743-4230-92CA-724BF19678C5}" sibTransId="{EA1A1D18-B24E-45AB-8277-F1E166CE8237}"/>
    <dgm:cxn modelId="{E52D75FF-D385-4344-A536-9C7DE7FF141D}" srcId="{74FA3990-E221-449D-982A-A9699E098E39}" destId="{24BA7299-46B0-43EE-BDAC-9AE9987DBA94}" srcOrd="0" destOrd="0" parTransId="{A65E0289-F8AB-49B8-B3CA-BDA9B97750F3}" sibTransId="{BC1A9A2C-C759-4B28-95D7-D822029B2592}"/>
    <dgm:cxn modelId="{D6547C2C-5713-4BE8-A71B-3E1B26AF0DBA}" type="presParOf" srcId="{2A35096C-029E-40E7-B66D-2B3B51C0847E}" destId="{88F830EB-305B-41CB-A55C-68332CE8CC5C}" srcOrd="0" destOrd="0" presId="urn:microsoft.com/office/officeart/2005/8/layout/hList1"/>
    <dgm:cxn modelId="{7B91D357-28C8-4243-A04A-619A361A87A3}" type="presParOf" srcId="{88F830EB-305B-41CB-A55C-68332CE8CC5C}" destId="{E645E4DA-A556-476D-AD6B-E88660596B82}" srcOrd="0" destOrd="0" presId="urn:microsoft.com/office/officeart/2005/8/layout/hList1"/>
    <dgm:cxn modelId="{F493B6C1-1EB3-4270-83EA-E7FF9F8063F5}" type="presParOf" srcId="{88F830EB-305B-41CB-A55C-68332CE8CC5C}" destId="{7822B4EE-1CD5-45E8-9091-6821D9C40D2C}" srcOrd="1" destOrd="0" presId="urn:microsoft.com/office/officeart/2005/8/layout/hList1"/>
    <dgm:cxn modelId="{21C12B1E-729C-461B-8941-1C498C414CBD}" type="presParOf" srcId="{2A35096C-029E-40E7-B66D-2B3B51C0847E}" destId="{F82A0747-1D53-4326-B13B-C111654B9F30}" srcOrd="1" destOrd="0" presId="urn:microsoft.com/office/officeart/2005/8/layout/hList1"/>
    <dgm:cxn modelId="{D9BC0AF6-A446-498C-BF82-A36CC74CFD06}" type="presParOf" srcId="{2A35096C-029E-40E7-B66D-2B3B51C0847E}" destId="{95BDBF5A-15CD-46D7-922D-EC24135CF90D}" srcOrd="2" destOrd="0" presId="urn:microsoft.com/office/officeart/2005/8/layout/hList1"/>
    <dgm:cxn modelId="{457B5F69-5123-44C5-A693-4F2C076512B3}" type="presParOf" srcId="{95BDBF5A-15CD-46D7-922D-EC24135CF90D}" destId="{114D7D4E-D3D0-4C50-81DB-974D06C51958}" srcOrd="0" destOrd="0" presId="urn:microsoft.com/office/officeart/2005/8/layout/hList1"/>
    <dgm:cxn modelId="{2DB379A0-D6D0-4CC9-9752-2DBDB0981118}" type="presParOf" srcId="{95BDBF5A-15CD-46D7-922D-EC24135CF90D}" destId="{FD20AC98-5BDE-4615-A4F4-72CBE6E0EB59}" srcOrd="1" destOrd="0" presId="urn:microsoft.com/office/officeart/2005/8/layout/hList1"/>
    <dgm:cxn modelId="{29B0FF83-A9C2-4B73-8F3D-960041D42F49}" type="presParOf" srcId="{2A35096C-029E-40E7-B66D-2B3B51C0847E}" destId="{E74A3F51-8D46-4BDA-A950-6189B7AF0275}" srcOrd="3" destOrd="0" presId="urn:microsoft.com/office/officeart/2005/8/layout/hList1"/>
    <dgm:cxn modelId="{395894F1-489D-4AE0-8455-274156BEA48D}" type="presParOf" srcId="{2A35096C-029E-40E7-B66D-2B3B51C0847E}" destId="{2ADF136D-4842-487D-A7DC-9FBC8CBCA516}" srcOrd="4" destOrd="0" presId="urn:microsoft.com/office/officeart/2005/8/layout/hList1"/>
    <dgm:cxn modelId="{5C4CD271-2DCE-45FC-A8E6-D3793C89647F}" type="presParOf" srcId="{2ADF136D-4842-487D-A7DC-9FBC8CBCA516}" destId="{D25566C0-4467-4B9D-AB1A-CDEA28E1CAF6}" srcOrd="0" destOrd="0" presId="urn:microsoft.com/office/officeart/2005/8/layout/hList1"/>
    <dgm:cxn modelId="{D96D72FF-6041-4F2D-BF73-5396B8C572C4}" type="presParOf" srcId="{2ADF136D-4842-487D-A7DC-9FBC8CBCA516}" destId="{955984C7-3BB9-42B4-9AA0-7D2C4A0572BB}"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4FA3990-E221-449D-982A-A9699E098E39}" type="doc">
      <dgm:prSet loTypeId="urn:microsoft.com/office/officeart/2005/8/layout/hList1" loCatId="list" qsTypeId="urn:microsoft.com/office/officeart/2005/8/quickstyle/simple1" qsCatId="simple" csTypeId="urn:microsoft.com/office/officeart/2005/8/colors/colorful5" csCatId="colorful" phldr="1"/>
      <dgm:spPr/>
      <dgm:t>
        <a:bodyPr/>
        <a:lstStyle/>
        <a:p>
          <a:endParaRPr lang="es-PE"/>
        </a:p>
      </dgm:t>
    </dgm:pt>
    <dgm:pt modelId="{24BA7299-46B0-43EE-BDAC-9AE9987DBA94}">
      <dgm:prSet phldrT="[Texto]" custT="1"/>
      <dgm:spPr/>
      <dgm:t>
        <a:bodyPr/>
        <a:lstStyle/>
        <a:p>
          <a:r>
            <a:rPr lang="es-ES" sz="1600" b="1" dirty="0">
              <a:latin typeface="Calibri" panose="020F0502020204030204" pitchFamily="34" charset="0"/>
              <a:cs typeface="Calibri" panose="020F0502020204030204" pitchFamily="34" charset="0"/>
            </a:rPr>
            <a:t>Variables de Control</a:t>
          </a:r>
          <a:endParaRPr lang="es-PE" sz="1600" b="1" dirty="0">
            <a:latin typeface="Calibri" panose="020F0502020204030204" pitchFamily="34" charset="0"/>
            <a:cs typeface="Calibri" panose="020F0502020204030204" pitchFamily="34" charset="0"/>
          </a:endParaRPr>
        </a:p>
      </dgm:t>
    </dgm:pt>
    <dgm:pt modelId="{A65E0289-F8AB-49B8-B3CA-BDA9B97750F3}" type="parTrans" cxnId="{E52D75FF-D385-4344-A536-9C7DE7FF141D}">
      <dgm:prSet/>
      <dgm:spPr/>
      <dgm:t>
        <a:bodyPr/>
        <a:lstStyle/>
        <a:p>
          <a:endParaRPr lang="es-PE">
            <a:latin typeface="Calibri" panose="020F0502020204030204" pitchFamily="34" charset="0"/>
            <a:cs typeface="Calibri" panose="020F0502020204030204" pitchFamily="34" charset="0"/>
          </a:endParaRPr>
        </a:p>
      </dgm:t>
    </dgm:pt>
    <dgm:pt modelId="{BC1A9A2C-C759-4B28-95D7-D822029B2592}" type="sibTrans" cxnId="{E52D75FF-D385-4344-A536-9C7DE7FF141D}">
      <dgm:prSet/>
      <dgm:spPr/>
      <dgm:t>
        <a:bodyPr/>
        <a:lstStyle/>
        <a:p>
          <a:endParaRPr lang="es-PE">
            <a:latin typeface="Calibri" panose="020F0502020204030204" pitchFamily="34" charset="0"/>
            <a:cs typeface="Calibri" panose="020F0502020204030204" pitchFamily="34" charset="0"/>
          </a:endParaRPr>
        </a:p>
      </dgm:t>
    </dgm:pt>
    <dgm:pt modelId="{996E5988-9D66-4B56-956F-AE3CB5681486}">
      <dgm:prSet phldrT="[Texto]"/>
      <dgm:spPr/>
      <dgm:t>
        <a:bodyPr/>
        <a:lstStyle/>
        <a:p>
          <a:r>
            <a:rPr lang="es-PE" dirty="0">
              <a:latin typeface="Calibri" charset="0"/>
              <a:ea typeface="Calibri" charset="0"/>
              <a:cs typeface="Calibri" charset="0"/>
            </a:rPr>
            <a:t>Son los parámetros que el propietario del proceso y/o los actores involucrados en el proceso, pueden modificar y que pueden alterar el funcionamiento o comportamiento del proceso y por lo tanto de los indicadores establecidos. </a:t>
          </a:r>
          <a:endParaRPr lang="es-PE" dirty="0">
            <a:latin typeface="Calibri" panose="020F0502020204030204" pitchFamily="34" charset="0"/>
            <a:cs typeface="Calibri" panose="020F0502020204030204" pitchFamily="34" charset="0"/>
          </a:endParaRPr>
        </a:p>
      </dgm:t>
    </dgm:pt>
    <dgm:pt modelId="{2A1B0BAE-1C3B-4B24-8D21-1584BCFEC255}" type="parTrans" cxnId="{6CA233C7-36F5-4F87-BB2F-8003A8EE7B82}">
      <dgm:prSet/>
      <dgm:spPr/>
      <dgm:t>
        <a:bodyPr/>
        <a:lstStyle/>
        <a:p>
          <a:endParaRPr lang="es-PE">
            <a:latin typeface="Calibri" panose="020F0502020204030204" pitchFamily="34" charset="0"/>
            <a:cs typeface="Calibri" panose="020F0502020204030204" pitchFamily="34" charset="0"/>
          </a:endParaRPr>
        </a:p>
      </dgm:t>
    </dgm:pt>
    <dgm:pt modelId="{1BA11B8E-D183-4AEE-8135-9AD29E763A71}" type="sibTrans" cxnId="{6CA233C7-36F5-4F87-BB2F-8003A8EE7B82}">
      <dgm:prSet/>
      <dgm:spPr/>
      <dgm:t>
        <a:bodyPr/>
        <a:lstStyle/>
        <a:p>
          <a:endParaRPr lang="es-PE">
            <a:latin typeface="Calibri" panose="020F0502020204030204" pitchFamily="34" charset="0"/>
            <a:cs typeface="Calibri" panose="020F0502020204030204" pitchFamily="34" charset="0"/>
          </a:endParaRPr>
        </a:p>
      </dgm:t>
    </dgm:pt>
    <dgm:pt modelId="{96335BB5-9EC2-40A1-A545-BD689C82C52E}">
      <dgm:prSet phldrT="[Texto]" custT="1"/>
      <dgm:spPr/>
      <dgm:t>
        <a:bodyPr/>
        <a:lstStyle/>
        <a:p>
          <a:r>
            <a:rPr lang="es-ES" sz="1600" b="1" dirty="0">
              <a:latin typeface="Calibri" charset="0"/>
              <a:ea typeface="Calibri" charset="0"/>
              <a:cs typeface="Calibri" charset="0"/>
            </a:rPr>
            <a:t>Documentos y/o Registros</a:t>
          </a:r>
          <a:endParaRPr lang="es-PE" sz="1600" b="1" dirty="0">
            <a:latin typeface="Calibri" panose="020F0502020204030204" pitchFamily="34" charset="0"/>
            <a:cs typeface="Calibri" panose="020F0502020204030204" pitchFamily="34" charset="0"/>
          </a:endParaRPr>
        </a:p>
      </dgm:t>
    </dgm:pt>
    <dgm:pt modelId="{92839137-65AD-4F62-A722-7FD954632DE9}" type="parTrans" cxnId="{45EFDB21-F780-437C-8C45-7FF7D485A1A7}">
      <dgm:prSet/>
      <dgm:spPr/>
      <dgm:t>
        <a:bodyPr/>
        <a:lstStyle/>
        <a:p>
          <a:endParaRPr lang="es-PE">
            <a:latin typeface="Calibri" panose="020F0502020204030204" pitchFamily="34" charset="0"/>
            <a:cs typeface="Calibri" panose="020F0502020204030204" pitchFamily="34" charset="0"/>
          </a:endParaRPr>
        </a:p>
      </dgm:t>
    </dgm:pt>
    <dgm:pt modelId="{622A519C-B702-4207-8423-79F7F83CE018}" type="sibTrans" cxnId="{45EFDB21-F780-437C-8C45-7FF7D485A1A7}">
      <dgm:prSet/>
      <dgm:spPr/>
      <dgm:t>
        <a:bodyPr/>
        <a:lstStyle/>
        <a:p>
          <a:endParaRPr lang="es-PE">
            <a:latin typeface="Calibri" panose="020F0502020204030204" pitchFamily="34" charset="0"/>
            <a:cs typeface="Calibri" panose="020F0502020204030204" pitchFamily="34" charset="0"/>
          </a:endParaRPr>
        </a:p>
      </dgm:t>
    </dgm:pt>
    <dgm:pt modelId="{E999BA81-A691-4B2A-B36F-7BED2F6D02EA}">
      <dgm:prSet phldrT="[Texto]" custT="1"/>
      <dgm:spPr/>
      <dgm:t>
        <a:bodyPr/>
        <a:lstStyle/>
        <a:p>
          <a:r>
            <a:rPr lang="es-ES" sz="1600" dirty="0">
              <a:latin typeface="Calibri" charset="0"/>
              <a:ea typeface="Calibri" charset="0"/>
              <a:cs typeface="Calibri" charset="0"/>
            </a:rPr>
            <a:t>Son los documentos o registros que se pueden referenciar en la ficha de proceso y que están vinculados con el proceso.</a:t>
          </a:r>
          <a:endParaRPr lang="es-PE" sz="1600" dirty="0">
            <a:latin typeface="Calibri" panose="020F0502020204030204" pitchFamily="34" charset="0"/>
            <a:cs typeface="Calibri" panose="020F0502020204030204" pitchFamily="34" charset="0"/>
          </a:endParaRPr>
        </a:p>
      </dgm:t>
    </dgm:pt>
    <dgm:pt modelId="{75A62E3C-A8D7-4EC2-8A3E-ADCE4AA51143}" type="parTrans" cxnId="{7530CB8A-A526-403F-B23D-BA06F1E6BC6C}">
      <dgm:prSet/>
      <dgm:spPr/>
      <dgm:t>
        <a:bodyPr/>
        <a:lstStyle/>
        <a:p>
          <a:endParaRPr lang="es-PE">
            <a:latin typeface="Calibri" panose="020F0502020204030204" pitchFamily="34" charset="0"/>
            <a:cs typeface="Calibri" panose="020F0502020204030204" pitchFamily="34" charset="0"/>
          </a:endParaRPr>
        </a:p>
      </dgm:t>
    </dgm:pt>
    <dgm:pt modelId="{E85A2AFF-5618-4125-9FB6-F29DDBDB1F68}" type="sibTrans" cxnId="{7530CB8A-A526-403F-B23D-BA06F1E6BC6C}">
      <dgm:prSet/>
      <dgm:spPr/>
      <dgm:t>
        <a:bodyPr/>
        <a:lstStyle/>
        <a:p>
          <a:endParaRPr lang="es-PE">
            <a:latin typeface="Calibri" panose="020F0502020204030204" pitchFamily="34" charset="0"/>
            <a:cs typeface="Calibri" panose="020F0502020204030204" pitchFamily="34" charset="0"/>
          </a:endParaRPr>
        </a:p>
      </dgm:t>
    </dgm:pt>
    <dgm:pt modelId="{5871DEB8-315F-421E-BA27-522FB3B1002D}">
      <dgm:prSet phldrT="[Texto]" custT="1"/>
      <dgm:spPr/>
      <dgm:t>
        <a:bodyPr/>
        <a:lstStyle/>
        <a:p>
          <a:r>
            <a:rPr lang="es-ES" sz="1600" b="1" dirty="0">
              <a:latin typeface="Calibri" panose="020F0502020204030204" pitchFamily="34" charset="0"/>
              <a:cs typeface="Calibri" panose="020F0502020204030204" pitchFamily="34" charset="0"/>
            </a:rPr>
            <a:t>Recursos</a:t>
          </a:r>
          <a:endParaRPr lang="es-PE" sz="1600" b="1" dirty="0">
            <a:latin typeface="Calibri" panose="020F0502020204030204" pitchFamily="34" charset="0"/>
            <a:cs typeface="Calibri" panose="020F0502020204030204" pitchFamily="34" charset="0"/>
          </a:endParaRPr>
        </a:p>
      </dgm:t>
    </dgm:pt>
    <dgm:pt modelId="{A2BC865B-A820-4200-A5FF-06540D7CC914}" type="parTrans" cxnId="{55DF8A9E-2504-4F1E-A77E-A752CD3272C2}">
      <dgm:prSet/>
      <dgm:spPr/>
      <dgm:t>
        <a:bodyPr/>
        <a:lstStyle/>
        <a:p>
          <a:endParaRPr lang="es-PE">
            <a:latin typeface="Calibri" panose="020F0502020204030204" pitchFamily="34" charset="0"/>
            <a:cs typeface="Calibri" panose="020F0502020204030204" pitchFamily="34" charset="0"/>
          </a:endParaRPr>
        </a:p>
      </dgm:t>
    </dgm:pt>
    <dgm:pt modelId="{7A5DDF6C-E0BD-401A-990A-26737EC565D8}" type="sibTrans" cxnId="{55DF8A9E-2504-4F1E-A77E-A752CD3272C2}">
      <dgm:prSet/>
      <dgm:spPr/>
      <dgm:t>
        <a:bodyPr/>
        <a:lstStyle/>
        <a:p>
          <a:endParaRPr lang="es-PE">
            <a:latin typeface="Calibri" panose="020F0502020204030204" pitchFamily="34" charset="0"/>
            <a:cs typeface="Calibri" panose="020F0502020204030204" pitchFamily="34" charset="0"/>
          </a:endParaRPr>
        </a:p>
      </dgm:t>
    </dgm:pt>
    <dgm:pt modelId="{4297EAE6-2E73-4AF2-9F12-1A4D5C0DC590}">
      <dgm:prSet phldrT="[Texto]" custT="1"/>
      <dgm:spPr/>
      <dgm:t>
        <a:bodyPr/>
        <a:lstStyle/>
        <a:p>
          <a:r>
            <a:rPr lang="es-ES" sz="1600" dirty="0">
              <a:latin typeface="Calibri" charset="0"/>
              <a:ea typeface="Calibri" charset="0"/>
              <a:cs typeface="Calibri" charset="0"/>
            </a:rPr>
            <a:t>En la ficha de Procesos se pueden reflejar los recursos humanos, infraestructura y el ambiente de trabajo necesario para ejecutar el proceso. </a:t>
          </a:r>
          <a:endParaRPr lang="es-PE" sz="1600" dirty="0">
            <a:latin typeface="Calibri" panose="020F0502020204030204" pitchFamily="34" charset="0"/>
            <a:cs typeface="Calibri" panose="020F0502020204030204" pitchFamily="34" charset="0"/>
          </a:endParaRPr>
        </a:p>
      </dgm:t>
    </dgm:pt>
    <dgm:pt modelId="{54E4867F-A743-4230-92CA-724BF19678C5}" type="parTrans" cxnId="{16AA86CE-E364-4D40-94A1-BF0B46FB37BB}">
      <dgm:prSet/>
      <dgm:spPr/>
      <dgm:t>
        <a:bodyPr/>
        <a:lstStyle/>
        <a:p>
          <a:endParaRPr lang="es-PE">
            <a:latin typeface="Calibri" panose="020F0502020204030204" pitchFamily="34" charset="0"/>
            <a:cs typeface="Calibri" panose="020F0502020204030204" pitchFamily="34" charset="0"/>
          </a:endParaRPr>
        </a:p>
      </dgm:t>
    </dgm:pt>
    <dgm:pt modelId="{EA1A1D18-B24E-45AB-8277-F1E166CE8237}" type="sibTrans" cxnId="{16AA86CE-E364-4D40-94A1-BF0B46FB37BB}">
      <dgm:prSet/>
      <dgm:spPr/>
      <dgm:t>
        <a:bodyPr/>
        <a:lstStyle/>
        <a:p>
          <a:endParaRPr lang="es-PE">
            <a:latin typeface="Calibri" panose="020F0502020204030204" pitchFamily="34" charset="0"/>
            <a:cs typeface="Calibri" panose="020F0502020204030204" pitchFamily="34" charset="0"/>
          </a:endParaRPr>
        </a:p>
      </dgm:t>
    </dgm:pt>
    <dgm:pt modelId="{4C99FDF5-03FA-4788-B65B-FEDD197981DB}">
      <dgm:prSet phldrT="[Texto]" custT="1"/>
      <dgm:spPr/>
      <dgm:t>
        <a:bodyPr/>
        <a:lstStyle/>
        <a:p>
          <a:r>
            <a:rPr lang="es-ES" sz="1600">
              <a:latin typeface="Calibri" charset="0"/>
              <a:ea typeface="Calibri" charset="0"/>
              <a:cs typeface="Calibri" charset="0"/>
            </a:rPr>
            <a:t>Este </a:t>
          </a:r>
          <a:r>
            <a:rPr lang="es-ES" sz="1600" dirty="0">
              <a:latin typeface="Calibri" charset="0"/>
              <a:ea typeface="Calibri" charset="0"/>
              <a:cs typeface="Calibri" charset="0"/>
            </a:rPr>
            <a:t>punto es opcional y depende de las empresas el agregarlo.</a:t>
          </a:r>
          <a:endParaRPr lang="es-PE" sz="1600" dirty="0">
            <a:latin typeface="Calibri" panose="020F0502020204030204" pitchFamily="34" charset="0"/>
            <a:cs typeface="Calibri" panose="020F0502020204030204" pitchFamily="34" charset="0"/>
          </a:endParaRPr>
        </a:p>
      </dgm:t>
    </dgm:pt>
    <dgm:pt modelId="{D909AF5B-2AF6-4D70-98FA-908EAF58B305}" type="parTrans" cxnId="{AF35A146-39B8-478D-9150-917154F092F3}">
      <dgm:prSet/>
      <dgm:spPr/>
      <dgm:t>
        <a:bodyPr/>
        <a:lstStyle/>
        <a:p>
          <a:endParaRPr lang="es-PE"/>
        </a:p>
      </dgm:t>
    </dgm:pt>
    <dgm:pt modelId="{AB10EA99-B42D-473C-9308-5CF1709725ED}" type="sibTrans" cxnId="{AF35A146-39B8-478D-9150-917154F092F3}">
      <dgm:prSet/>
      <dgm:spPr/>
      <dgm:t>
        <a:bodyPr/>
        <a:lstStyle/>
        <a:p>
          <a:endParaRPr lang="es-PE"/>
        </a:p>
      </dgm:t>
    </dgm:pt>
    <dgm:pt modelId="{A6C6C5F1-7E49-4464-8294-667649C237E6}">
      <dgm:prSet phldrT="[Texto]"/>
      <dgm:spPr/>
      <dgm:t>
        <a:bodyPr/>
        <a:lstStyle/>
        <a:p>
          <a:r>
            <a:rPr lang="es-PE">
              <a:latin typeface="Calibri" charset="0"/>
              <a:ea typeface="Calibri" charset="0"/>
              <a:cs typeface="Calibri" charset="0"/>
            </a:rPr>
            <a:t>Son </a:t>
          </a:r>
          <a:r>
            <a:rPr lang="es-PE" dirty="0">
              <a:latin typeface="Calibri" charset="0"/>
              <a:ea typeface="Calibri" charset="0"/>
              <a:cs typeface="Calibri" charset="0"/>
            </a:rPr>
            <a:t>los parámetros que se pueden ajustar o adaptar para mejorar o controlar el proceso.</a:t>
          </a:r>
          <a:endParaRPr lang="es-PE" dirty="0">
            <a:latin typeface="Calibri" panose="020F0502020204030204" pitchFamily="34" charset="0"/>
            <a:cs typeface="Calibri" panose="020F0502020204030204" pitchFamily="34" charset="0"/>
          </a:endParaRPr>
        </a:p>
      </dgm:t>
    </dgm:pt>
    <dgm:pt modelId="{AFED7EC5-526B-4BDC-A152-CAACF81F9DF9}" type="parTrans" cxnId="{FF607BAF-C8E7-4712-ABCE-633963187768}">
      <dgm:prSet/>
      <dgm:spPr/>
      <dgm:t>
        <a:bodyPr/>
        <a:lstStyle/>
        <a:p>
          <a:endParaRPr lang="es-PE"/>
        </a:p>
      </dgm:t>
    </dgm:pt>
    <dgm:pt modelId="{93DCAA30-14CF-4C8D-A831-8ACCDCC03747}" type="sibTrans" cxnId="{FF607BAF-C8E7-4712-ABCE-633963187768}">
      <dgm:prSet/>
      <dgm:spPr/>
      <dgm:t>
        <a:bodyPr/>
        <a:lstStyle/>
        <a:p>
          <a:endParaRPr lang="es-PE"/>
        </a:p>
      </dgm:t>
    </dgm:pt>
    <dgm:pt modelId="{2A35096C-029E-40E7-B66D-2B3B51C0847E}" type="pres">
      <dgm:prSet presAssocID="{74FA3990-E221-449D-982A-A9699E098E39}" presName="Name0" presStyleCnt="0">
        <dgm:presLayoutVars>
          <dgm:dir/>
          <dgm:animLvl val="lvl"/>
          <dgm:resizeHandles val="exact"/>
        </dgm:presLayoutVars>
      </dgm:prSet>
      <dgm:spPr/>
    </dgm:pt>
    <dgm:pt modelId="{88F830EB-305B-41CB-A55C-68332CE8CC5C}" type="pres">
      <dgm:prSet presAssocID="{24BA7299-46B0-43EE-BDAC-9AE9987DBA94}" presName="composite" presStyleCnt="0"/>
      <dgm:spPr/>
    </dgm:pt>
    <dgm:pt modelId="{E645E4DA-A556-476D-AD6B-E88660596B82}" type="pres">
      <dgm:prSet presAssocID="{24BA7299-46B0-43EE-BDAC-9AE9987DBA94}" presName="parTx" presStyleLbl="alignNode1" presStyleIdx="0" presStyleCnt="3">
        <dgm:presLayoutVars>
          <dgm:chMax val="0"/>
          <dgm:chPref val="0"/>
          <dgm:bulletEnabled val="1"/>
        </dgm:presLayoutVars>
      </dgm:prSet>
      <dgm:spPr/>
    </dgm:pt>
    <dgm:pt modelId="{7822B4EE-1CD5-45E8-9091-6821D9C40D2C}" type="pres">
      <dgm:prSet presAssocID="{24BA7299-46B0-43EE-BDAC-9AE9987DBA94}" presName="desTx" presStyleLbl="alignAccFollowNode1" presStyleIdx="0" presStyleCnt="3">
        <dgm:presLayoutVars>
          <dgm:bulletEnabled val="1"/>
        </dgm:presLayoutVars>
      </dgm:prSet>
      <dgm:spPr/>
    </dgm:pt>
    <dgm:pt modelId="{F82A0747-1D53-4326-B13B-C111654B9F30}" type="pres">
      <dgm:prSet presAssocID="{BC1A9A2C-C759-4B28-95D7-D822029B2592}" presName="space" presStyleCnt="0"/>
      <dgm:spPr/>
    </dgm:pt>
    <dgm:pt modelId="{95BDBF5A-15CD-46D7-922D-EC24135CF90D}" type="pres">
      <dgm:prSet presAssocID="{96335BB5-9EC2-40A1-A545-BD689C82C52E}" presName="composite" presStyleCnt="0"/>
      <dgm:spPr/>
    </dgm:pt>
    <dgm:pt modelId="{114D7D4E-D3D0-4C50-81DB-974D06C51958}" type="pres">
      <dgm:prSet presAssocID="{96335BB5-9EC2-40A1-A545-BD689C82C52E}" presName="parTx" presStyleLbl="alignNode1" presStyleIdx="1" presStyleCnt="3">
        <dgm:presLayoutVars>
          <dgm:chMax val="0"/>
          <dgm:chPref val="0"/>
          <dgm:bulletEnabled val="1"/>
        </dgm:presLayoutVars>
      </dgm:prSet>
      <dgm:spPr/>
    </dgm:pt>
    <dgm:pt modelId="{FD20AC98-5BDE-4615-A4F4-72CBE6E0EB59}" type="pres">
      <dgm:prSet presAssocID="{96335BB5-9EC2-40A1-A545-BD689C82C52E}" presName="desTx" presStyleLbl="alignAccFollowNode1" presStyleIdx="1" presStyleCnt="3">
        <dgm:presLayoutVars>
          <dgm:bulletEnabled val="1"/>
        </dgm:presLayoutVars>
      </dgm:prSet>
      <dgm:spPr/>
    </dgm:pt>
    <dgm:pt modelId="{E74A3F51-8D46-4BDA-A950-6189B7AF0275}" type="pres">
      <dgm:prSet presAssocID="{622A519C-B702-4207-8423-79F7F83CE018}" presName="space" presStyleCnt="0"/>
      <dgm:spPr/>
    </dgm:pt>
    <dgm:pt modelId="{2ADF136D-4842-487D-A7DC-9FBC8CBCA516}" type="pres">
      <dgm:prSet presAssocID="{5871DEB8-315F-421E-BA27-522FB3B1002D}" presName="composite" presStyleCnt="0"/>
      <dgm:spPr/>
    </dgm:pt>
    <dgm:pt modelId="{D25566C0-4467-4B9D-AB1A-CDEA28E1CAF6}" type="pres">
      <dgm:prSet presAssocID="{5871DEB8-315F-421E-BA27-522FB3B1002D}" presName="parTx" presStyleLbl="alignNode1" presStyleIdx="2" presStyleCnt="3">
        <dgm:presLayoutVars>
          <dgm:chMax val="0"/>
          <dgm:chPref val="0"/>
          <dgm:bulletEnabled val="1"/>
        </dgm:presLayoutVars>
      </dgm:prSet>
      <dgm:spPr/>
    </dgm:pt>
    <dgm:pt modelId="{955984C7-3BB9-42B4-9AA0-7D2C4A0572BB}" type="pres">
      <dgm:prSet presAssocID="{5871DEB8-315F-421E-BA27-522FB3B1002D}" presName="desTx" presStyleLbl="alignAccFollowNode1" presStyleIdx="2" presStyleCnt="3">
        <dgm:presLayoutVars>
          <dgm:bulletEnabled val="1"/>
        </dgm:presLayoutVars>
      </dgm:prSet>
      <dgm:spPr/>
    </dgm:pt>
  </dgm:ptLst>
  <dgm:cxnLst>
    <dgm:cxn modelId="{45EFDB21-F780-437C-8C45-7FF7D485A1A7}" srcId="{74FA3990-E221-449D-982A-A9699E098E39}" destId="{96335BB5-9EC2-40A1-A545-BD689C82C52E}" srcOrd="1" destOrd="0" parTransId="{92839137-65AD-4F62-A722-7FD954632DE9}" sibTransId="{622A519C-B702-4207-8423-79F7F83CE018}"/>
    <dgm:cxn modelId="{28B79F35-87D8-4FD1-9887-891531D060E0}" type="presOf" srcId="{E999BA81-A691-4B2A-B36F-7BED2F6D02EA}" destId="{FD20AC98-5BDE-4615-A4F4-72CBE6E0EB59}" srcOrd="0" destOrd="0" presId="urn:microsoft.com/office/officeart/2005/8/layout/hList1"/>
    <dgm:cxn modelId="{F7F4465D-D0B7-4275-8266-ADF4AF4A2E40}" type="presOf" srcId="{96335BB5-9EC2-40A1-A545-BD689C82C52E}" destId="{114D7D4E-D3D0-4C50-81DB-974D06C51958}" srcOrd="0" destOrd="0" presId="urn:microsoft.com/office/officeart/2005/8/layout/hList1"/>
    <dgm:cxn modelId="{F3B79D62-6338-47E3-80C2-173266301180}" type="presOf" srcId="{A6C6C5F1-7E49-4464-8294-667649C237E6}" destId="{7822B4EE-1CD5-45E8-9091-6821D9C40D2C}" srcOrd="0" destOrd="1" presId="urn:microsoft.com/office/officeart/2005/8/layout/hList1"/>
    <dgm:cxn modelId="{AF35A146-39B8-478D-9150-917154F092F3}" srcId="{5871DEB8-315F-421E-BA27-522FB3B1002D}" destId="{4C99FDF5-03FA-4788-B65B-FEDD197981DB}" srcOrd="1" destOrd="0" parTransId="{D909AF5B-2AF6-4D70-98FA-908EAF58B305}" sibTransId="{AB10EA99-B42D-473C-9308-5CF1709725ED}"/>
    <dgm:cxn modelId="{02293154-82C8-4ECD-B3A0-12431C0A5E29}" type="presOf" srcId="{996E5988-9D66-4B56-956F-AE3CB5681486}" destId="{7822B4EE-1CD5-45E8-9091-6821D9C40D2C}" srcOrd="0" destOrd="0" presId="urn:microsoft.com/office/officeart/2005/8/layout/hList1"/>
    <dgm:cxn modelId="{BD5E4779-0C70-47A9-9CE7-CC01541EB889}" type="presOf" srcId="{4297EAE6-2E73-4AF2-9F12-1A4D5C0DC590}" destId="{955984C7-3BB9-42B4-9AA0-7D2C4A0572BB}" srcOrd="0" destOrd="0" presId="urn:microsoft.com/office/officeart/2005/8/layout/hList1"/>
    <dgm:cxn modelId="{507BFB87-094D-4841-9E3F-16DD72DE44FE}" type="presOf" srcId="{4C99FDF5-03FA-4788-B65B-FEDD197981DB}" destId="{955984C7-3BB9-42B4-9AA0-7D2C4A0572BB}" srcOrd="0" destOrd="1" presId="urn:microsoft.com/office/officeart/2005/8/layout/hList1"/>
    <dgm:cxn modelId="{7530CB8A-A526-403F-B23D-BA06F1E6BC6C}" srcId="{96335BB5-9EC2-40A1-A545-BD689C82C52E}" destId="{E999BA81-A691-4B2A-B36F-7BED2F6D02EA}" srcOrd="0" destOrd="0" parTransId="{75A62E3C-A8D7-4EC2-8A3E-ADCE4AA51143}" sibTransId="{E85A2AFF-5618-4125-9FB6-F29DDBDB1F68}"/>
    <dgm:cxn modelId="{55DF8A9E-2504-4F1E-A77E-A752CD3272C2}" srcId="{74FA3990-E221-449D-982A-A9699E098E39}" destId="{5871DEB8-315F-421E-BA27-522FB3B1002D}" srcOrd="2" destOrd="0" parTransId="{A2BC865B-A820-4200-A5FF-06540D7CC914}" sibTransId="{7A5DDF6C-E0BD-401A-990A-26737EC565D8}"/>
    <dgm:cxn modelId="{F04FD5A5-28B2-4FDB-B5C5-4DB287A9C0EE}" type="presOf" srcId="{24BA7299-46B0-43EE-BDAC-9AE9987DBA94}" destId="{E645E4DA-A556-476D-AD6B-E88660596B82}" srcOrd="0" destOrd="0" presId="urn:microsoft.com/office/officeart/2005/8/layout/hList1"/>
    <dgm:cxn modelId="{FF607BAF-C8E7-4712-ABCE-633963187768}" srcId="{24BA7299-46B0-43EE-BDAC-9AE9987DBA94}" destId="{A6C6C5F1-7E49-4464-8294-667649C237E6}" srcOrd="1" destOrd="0" parTransId="{AFED7EC5-526B-4BDC-A152-CAACF81F9DF9}" sibTransId="{93DCAA30-14CF-4C8D-A831-8ACCDCC03747}"/>
    <dgm:cxn modelId="{78AE02C6-7365-44DB-B3DF-2D7631EF1F6D}" type="presOf" srcId="{5871DEB8-315F-421E-BA27-522FB3B1002D}" destId="{D25566C0-4467-4B9D-AB1A-CDEA28E1CAF6}" srcOrd="0" destOrd="0" presId="urn:microsoft.com/office/officeart/2005/8/layout/hList1"/>
    <dgm:cxn modelId="{6CA233C7-36F5-4F87-BB2F-8003A8EE7B82}" srcId="{24BA7299-46B0-43EE-BDAC-9AE9987DBA94}" destId="{996E5988-9D66-4B56-956F-AE3CB5681486}" srcOrd="0" destOrd="0" parTransId="{2A1B0BAE-1C3B-4B24-8D21-1584BCFEC255}" sibTransId="{1BA11B8E-D183-4AEE-8135-9AD29E763A71}"/>
    <dgm:cxn modelId="{571A54C8-CF5D-409A-B5DD-74C6DE960A9E}" type="presOf" srcId="{74FA3990-E221-449D-982A-A9699E098E39}" destId="{2A35096C-029E-40E7-B66D-2B3B51C0847E}" srcOrd="0" destOrd="0" presId="urn:microsoft.com/office/officeart/2005/8/layout/hList1"/>
    <dgm:cxn modelId="{16AA86CE-E364-4D40-94A1-BF0B46FB37BB}" srcId="{5871DEB8-315F-421E-BA27-522FB3B1002D}" destId="{4297EAE6-2E73-4AF2-9F12-1A4D5C0DC590}" srcOrd="0" destOrd="0" parTransId="{54E4867F-A743-4230-92CA-724BF19678C5}" sibTransId="{EA1A1D18-B24E-45AB-8277-F1E166CE8237}"/>
    <dgm:cxn modelId="{E52D75FF-D385-4344-A536-9C7DE7FF141D}" srcId="{74FA3990-E221-449D-982A-A9699E098E39}" destId="{24BA7299-46B0-43EE-BDAC-9AE9987DBA94}" srcOrd="0" destOrd="0" parTransId="{A65E0289-F8AB-49B8-B3CA-BDA9B97750F3}" sibTransId="{BC1A9A2C-C759-4B28-95D7-D822029B2592}"/>
    <dgm:cxn modelId="{D6547C2C-5713-4BE8-A71B-3E1B26AF0DBA}" type="presParOf" srcId="{2A35096C-029E-40E7-B66D-2B3B51C0847E}" destId="{88F830EB-305B-41CB-A55C-68332CE8CC5C}" srcOrd="0" destOrd="0" presId="urn:microsoft.com/office/officeart/2005/8/layout/hList1"/>
    <dgm:cxn modelId="{7B91D357-28C8-4243-A04A-619A361A87A3}" type="presParOf" srcId="{88F830EB-305B-41CB-A55C-68332CE8CC5C}" destId="{E645E4DA-A556-476D-AD6B-E88660596B82}" srcOrd="0" destOrd="0" presId="urn:microsoft.com/office/officeart/2005/8/layout/hList1"/>
    <dgm:cxn modelId="{F493B6C1-1EB3-4270-83EA-E7FF9F8063F5}" type="presParOf" srcId="{88F830EB-305B-41CB-A55C-68332CE8CC5C}" destId="{7822B4EE-1CD5-45E8-9091-6821D9C40D2C}" srcOrd="1" destOrd="0" presId="urn:microsoft.com/office/officeart/2005/8/layout/hList1"/>
    <dgm:cxn modelId="{21C12B1E-729C-461B-8941-1C498C414CBD}" type="presParOf" srcId="{2A35096C-029E-40E7-B66D-2B3B51C0847E}" destId="{F82A0747-1D53-4326-B13B-C111654B9F30}" srcOrd="1" destOrd="0" presId="urn:microsoft.com/office/officeart/2005/8/layout/hList1"/>
    <dgm:cxn modelId="{D9BC0AF6-A446-498C-BF82-A36CC74CFD06}" type="presParOf" srcId="{2A35096C-029E-40E7-B66D-2B3B51C0847E}" destId="{95BDBF5A-15CD-46D7-922D-EC24135CF90D}" srcOrd="2" destOrd="0" presId="urn:microsoft.com/office/officeart/2005/8/layout/hList1"/>
    <dgm:cxn modelId="{457B5F69-5123-44C5-A693-4F2C076512B3}" type="presParOf" srcId="{95BDBF5A-15CD-46D7-922D-EC24135CF90D}" destId="{114D7D4E-D3D0-4C50-81DB-974D06C51958}" srcOrd="0" destOrd="0" presId="urn:microsoft.com/office/officeart/2005/8/layout/hList1"/>
    <dgm:cxn modelId="{2DB379A0-D6D0-4CC9-9752-2DBDB0981118}" type="presParOf" srcId="{95BDBF5A-15CD-46D7-922D-EC24135CF90D}" destId="{FD20AC98-5BDE-4615-A4F4-72CBE6E0EB59}" srcOrd="1" destOrd="0" presId="urn:microsoft.com/office/officeart/2005/8/layout/hList1"/>
    <dgm:cxn modelId="{29B0FF83-A9C2-4B73-8F3D-960041D42F49}" type="presParOf" srcId="{2A35096C-029E-40E7-B66D-2B3B51C0847E}" destId="{E74A3F51-8D46-4BDA-A950-6189B7AF0275}" srcOrd="3" destOrd="0" presId="urn:microsoft.com/office/officeart/2005/8/layout/hList1"/>
    <dgm:cxn modelId="{395894F1-489D-4AE0-8455-274156BEA48D}" type="presParOf" srcId="{2A35096C-029E-40E7-B66D-2B3B51C0847E}" destId="{2ADF136D-4842-487D-A7DC-9FBC8CBCA516}" srcOrd="4" destOrd="0" presId="urn:microsoft.com/office/officeart/2005/8/layout/hList1"/>
    <dgm:cxn modelId="{5C4CD271-2DCE-45FC-A8E6-D3793C89647F}" type="presParOf" srcId="{2ADF136D-4842-487D-A7DC-9FBC8CBCA516}" destId="{D25566C0-4467-4B9D-AB1A-CDEA28E1CAF6}" srcOrd="0" destOrd="0" presId="urn:microsoft.com/office/officeart/2005/8/layout/hList1"/>
    <dgm:cxn modelId="{D96D72FF-6041-4F2D-BF73-5396B8C572C4}" type="presParOf" srcId="{2ADF136D-4842-487D-A7DC-9FBC8CBCA516}" destId="{955984C7-3BB9-42B4-9AA0-7D2C4A0572BB}"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45E4DA-A556-476D-AD6B-E88660596B82}">
      <dsp:nvSpPr>
        <dsp:cNvPr id="0" name=""/>
        <dsp:cNvSpPr/>
      </dsp:nvSpPr>
      <dsp:spPr>
        <a:xfrm>
          <a:off x="2391" y="209642"/>
          <a:ext cx="2331361" cy="403200"/>
        </a:xfrm>
        <a:prstGeom prst="rect">
          <a:avLst/>
        </a:prstGeom>
        <a:solidFill>
          <a:schemeClr val="accent5">
            <a:hueOff val="0"/>
            <a:satOff val="0"/>
            <a:lumOff val="0"/>
            <a:alphaOff val="0"/>
          </a:schemeClr>
        </a:solidFill>
        <a:ln w="381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65024" rIns="113792" bIns="65024" numCol="1" spcCol="1270" anchor="ctr" anchorCtr="0">
          <a:noAutofit/>
        </a:bodyPr>
        <a:lstStyle/>
        <a:p>
          <a:pPr marL="0" lvl="0" indent="0" algn="ctr" defTabSz="711200">
            <a:lnSpc>
              <a:spcPct val="90000"/>
            </a:lnSpc>
            <a:spcBef>
              <a:spcPct val="0"/>
            </a:spcBef>
            <a:spcAft>
              <a:spcPct val="35000"/>
            </a:spcAft>
            <a:buNone/>
          </a:pPr>
          <a:r>
            <a:rPr lang="es-ES" sz="1600" b="1" kern="1200" dirty="0">
              <a:latin typeface="Calibri" panose="020F0502020204030204" pitchFamily="34" charset="0"/>
              <a:cs typeface="Calibri" panose="020F0502020204030204" pitchFamily="34" charset="0"/>
            </a:rPr>
            <a:t>Misión</a:t>
          </a:r>
          <a:endParaRPr lang="es-PE" sz="1600" b="1" kern="1200" dirty="0">
            <a:latin typeface="Calibri" panose="020F0502020204030204" pitchFamily="34" charset="0"/>
            <a:cs typeface="Calibri" panose="020F0502020204030204" pitchFamily="34" charset="0"/>
          </a:endParaRPr>
        </a:p>
      </dsp:txBody>
      <dsp:txXfrm>
        <a:off x="2391" y="209642"/>
        <a:ext cx="2331361" cy="403200"/>
      </dsp:txXfrm>
    </dsp:sp>
    <dsp:sp modelId="{7822B4EE-1CD5-45E8-9091-6821D9C40D2C}">
      <dsp:nvSpPr>
        <dsp:cNvPr id="0" name=""/>
        <dsp:cNvSpPr/>
      </dsp:nvSpPr>
      <dsp:spPr>
        <a:xfrm>
          <a:off x="2391" y="612842"/>
          <a:ext cx="2331361" cy="3554774"/>
        </a:xfrm>
        <a:prstGeom prst="rect">
          <a:avLst/>
        </a:prstGeom>
        <a:solidFill>
          <a:schemeClr val="accent5">
            <a:tint val="40000"/>
            <a:alpha val="90000"/>
            <a:hueOff val="0"/>
            <a:satOff val="0"/>
            <a:lumOff val="0"/>
            <a:alphaOff val="0"/>
          </a:schemeClr>
        </a:solidFill>
        <a:ln w="38100" cap="flat"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a:lnSpc>
              <a:spcPct val="90000"/>
            </a:lnSpc>
            <a:spcBef>
              <a:spcPct val="0"/>
            </a:spcBef>
            <a:spcAft>
              <a:spcPct val="15000"/>
            </a:spcAft>
            <a:buChar char="•"/>
          </a:pPr>
          <a:r>
            <a:rPr lang="es-ES" sz="1400" kern="1200" dirty="0">
              <a:latin typeface="Calibri" panose="020F0502020204030204" pitchFamily="34" charset="0"/>
              <a:cs typeface="Calibri" panose="020F0502020204030204" pitchFamily="34" charset="0"/>
            </a:rPr>
            <a:t>Es el propósito del proceso. </a:t>
          </a:r>
          <a:endParaRPr lang="es-PE" sz="1400" kern="1200" dirty="0">
            <a:latin typeface="Calibri" panose="020F0502020204030204" pitchFamily="34" charset="0"/>
            <a:cs typeface="Calibri" panose="020F0502020204030204" pitchFamily="34" charset="0"/>
          </a:endParaRPr>
        </a:p>
        <a:p>
          <a:pPr marL="114300" lvl="1" indent="-114300" algn="l" defTabSz="622300">
            <a:lnSpc>
              <a:spcPct val="90000"/>
            </a:lnSpc>
            <a:spcBef>
              <a:spcPct val="0"/>
            </a:spcBef>
            <a:spcAft>
              <a:spcPct val="15000"/>
            </a:spcAft>
            <a:buChar char="•"/>
          </a:pPr>
          <a:r>
            <a:rPr lang="es-ES" sz="1400" kern="1200" dirty="0">
              <a:latin typeface="Calibri" panose="020F0502020204030204" pitchFamily="34" charset="0"/>
              <a:cs typeface="Calibri" panose="020F0502020204030204" pitchFamily="34" charset="0"/>
            </a:rPr>
            <a:t>¿Cuál es la razón de ser del proceso?, ¿Para qué existe el proceso?. </a:t>
          </a:r>
          <a:endParaRPr lang="es-PE" sz="1400" kern="1200" dirty="0">
            <a:latin typeface="Calibri" panose="020F0502020204030204" pitchFamily="34" charset="0"/>
            <a:cs typeface="Calibri" panose="020F0502020204030204" pitchFamily="34" charset="0"/>
          </a:endParaRPr>
        </a:p>
        <a:p>
          <a:pPr marL="114300" lvl="1" indent="-114300" algn="l" defTabSz="622300">
            <a:lnSpc>
              <a:spcPct val="90000"/>
            </a:lnSpc>
            <a:spcBef>
              <a:spcPct val="0"/>
            </a:spcBef>
            <a:spcAft>
              <a:spcPct val="15000"/>
            </a:spcAft>
            <a:buChar char="•"/>
          </a:pPr>
          <a:r>
            <a:rPr lang="es-ES" sz="1400" kern="1200" dirty="0">
              <a:latin typeface="Calibri" panose="020F0502020204030204" pitchFamily="34" charset="0"/>
              <a:cs typeface="Calibri" panose="020F0502020204030204" pitchFamily="34" charset="0"/>
            </a:rPr>
            <a:t>Debe inspirar los indicadores y los resultados que la empresa desea conocer y obtener. </a:t>
          </a:r>
          <a:endParaRPr lang="es-PE" sz="1400" kern="1200" dirty="0">
            <a:latin typeface="Calibri" panose="020F0502020204030204" pitchFamily="34" charset="0"/>
            <a:cs typeface="Calibri" panose="020F0502020204030204" pitchFamily="34" charset="0"/>
          </a:endParaRPr>
        </a:p>
        <a:p>
          <a:pPr marL="114300" lvl="1" indent="-114300" algn="l" defTabSz="622300">
            <a:lnSpc>
              <a:spcPct val="90000"/>
            </a:lnSpc>
            <a:spcBef>
              <a:spcPct val="0"/>
            </a:spcBef>
            <a:spcAft>
              <a:spcPct val="15000"/>
            </a:spcAft>
            <a:buChar char="•"/>
          </a:pPr>
          <a:r>
            <a:rPr lang="es-ES" sz="1400" kern="1200" dirty="0">
              <a:latin typeface="Calibri" panose="020F0502020204030204" pitchFamily="34" charset="0"/>
              <a:cs typeface="Calibri" panose="020F0502020204030204" pitchFamily="34" charset="0"/>
            </a:rPr>
            <a:t>Debe estar alineada con la misión y estrategia de la organización y Garantizar una coherencia con el resto de procesos.</a:t>
          </a:r>
          <a:endParaRPr lang="es-PE" sz="1400" kern="1200" dirty="0">
            <a:latin typeface="Calibri" panose="020F0502020204030204" pitchFamily="34" charset="0"/>
            <a:cs typeface="Calibri" panose="020F0502020204030204" pitchFamily="34" charset="0"/>
          </a:endParaRPr>
        </a:p>
      </dsp:txBody>
      <dsp:txXfrm>
        <a:off x="2391" y="612842"/>
        <a:ext cx="2331361" cy="3554774"/>
      </dsp:txXfrm>
    </dsp:sp>
    <dsp:sp modelId="{114D7D4E-D3D0-4C50-81DB-974D06C51958}">
      <dsp:nvSpPr>
        <dsp:cNvPr id="0" name=""/>
        <dsp:cNvSpPr/>
      </dsp:nvSpPr>
      <dsp:spPr>
        <a:xfrm>
          <a:off x="2660142" y="209642"/>
          <a:ext cx="2331361" cy="403200"/>
        </a:xfrm>
        <a:prstGeom prst="rect">
          <a:avLst/>
        </a:prstGeom>
        <a:solidFill>
          <a:schemeClr val="accent5">
            <a:hueOff val="-4966938"/>
            <a:satOff val="19906"/>
            <a:lumOff val="4314"/>
            <a:alphaOff val="0"/>
          </a:schemeClr>
        </a:solidFill>
        <a:ln w="38100" cap="flat" cmpd="sng" algn="ctr">
          <a:solidFill>
            <a:schemeClr val="accent5">
              <a:hueOff val="-4966938"/>
              <a:satOff val="19906"/>
              <a:lumOff val="4314"/>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65024" rIns="113792" bIns="65024" numCol="1" spcCol="1270" anchor="ctr" anchorCtr="0">
          <a:noAutofit/>
        </a:bodyPr>
        <a:lstStyle/>
        <a:p>
          <a:pPr marL="0" lvl="0" indent="0" algn="ctr" defTabSz="711200">
            <a:lnSpc>
              <a:spcPct val="90000"/>
            </a:lnSpc>
            <a:spcBef>
              <a:spcPct val="0"/>
            </a:spcBef>
            <a:spcAft>
              <a:spcPct val="35000"/>
            </a:spcAft>
            <a:buNone/>
          </a:pPr>
          <a:r>
            <a:rPr lang="es-ES" sz="1600" b="1" kern="1200" dirty="0">
              <a:latin typeface="Calibri" panose="020F0502020204030204" pitchFamily="34" charset="0"/>
              <a:cs typeface="Calibri" panose="020F0502020204030204" pitchFamily="34" charset="0"/>
            </a:rPr>
            <a:t>Propietario del Proceso</a:t>
          </a:r>
          <a:endParaRPr lang="es-PE" sz="1600" b="1" kern="1200" dirty="0">
            <a:latin typeface="Calibri" panose="020F0502020204030204" pitchFamily="34" charset="0"/>
            <a:cs typeface="Calibri" panose="020F0502020204030204" pitchFamily="34" charset="0"/>
          </a:endParaRPr>
        </a:p>
      </dsp:txBody>
      <dsp:txXfrm>
        <a:off x="2660142" y="209642"/>
        <a:ext cx="2331361" cy="403200"/>
      </dsp:txXfrm>
    </dsp:sp>
    <dsp:sp modelId="{FD20AC98-5BDE-4615-A4F4-72CBE6E0EB59}">
      <dsp:nvSpPr>
        <dsp:cNvPr id="0" name=""/>
        <dsp:cNvSpPr/>
      </dsp:nvSpPr>
      <dsp:spPr>
        <a:xfrm>
          <a:off x="2660142" y="612842"/>
          <a:ext cx="2331361" cy="3554774"/>
        </a:xfrm>
        <a:prstGeom prst="rect">
          <a:avLst/>
        </a:prstGeom>
        <a:solidFill>
          <a:schemeClr val="accent5">
            <a:tint val="40000"/>
            <a:alpha val="90000"/>
            <a:hueOff val="-5370241"/>
            <a:satOff val="24126"/>
            <a:lumOff val="1658"/>
            <a:alphaOff val="0"/>
          </a:schemeClr>
        </a:solidFill>
        <a:ln w="38100" cap="flat" cmpd="sng" algn="ctr">
          <a:solidFill>
            <a:schemeClr val="accent5">
              <a:tint val="40000"/>
              <a:alpha val="90000"/>
              <a:hueOff val="-5370241"/>
              <a:satOff val="24126"/>
              <a:lumOff val="1658"/>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a:lnSpc>
              <a:spcPct val="90000"/>
            </a:lnSpc>
            <a:spcBef>
              <a:spcPct val="0"/>
            </a:spcBef>
            <a:spcAft>
              <a:spcPct val="15000"/>
            </a:spcAft>
            <a:buChar char="•"/>
          </a:pPr>
          <a:r>
            <a:rPr lang="es-ES" sz="1400" kern="1200" dirty="0">
              <a:latin typeface="Calibri" panose="020F0502020204030204" pitchFamily="34" charset="0"/>
              <a:cs typeface="Calibri" panose="020F0502020204030204" pitchFamily="34" charset="0"/>
            </a:rPr>
            <a:t>Es la función a la que se le asigna la responsabilidad del proceso y de que se obtengan los resultados (objetivos) esperados.</a:t>
          </a:r>
          <a:endParaRPr lang="es-PE" sz="1400" kern="1200" dirty="0">
            <a:latin typeface="Calibri" panose="020F0502020204030204" pitchFamily="34" charset="0"/>
            <a:cs typeface="Calibri" panose="020F0502020204030204" pitchFamily="34" charset="0"/>
          </a:endParaRPr>
        </a:p>
        <a:p>
          <a:pPr marL="114300" lvl="1" indent="-114300" algn="l" defTabSz="622300">
            <a:lnSpc>
              <a:spcPct val="90000"/>
            </a:lnSpc>
            <a:spcBef>
              <a:spcPct val="0"/>
            </a:spcBef>
            <a:spcAft>
              <a:spcPct val="15000"/>
            </a:spcAft>
            <a:buFont typeface="Arial" panose="020B0604020202020204" pitchFamily="34" charset="0"/>
            <a:buChar char="•"/>
          </a:pPr>
          <a:r>
            <a:rPr lang="es-ES" sz="1400" kern="1200" dirty="0">
              <a:latin typeface="Calibri" panose="020F0502020204030204" pitchFamily="34" charset="0"/>
              <a:cs typeface="Calibri" panose="020F0502020204030204" pitchFamily="34" charset="0"/>
            </a:rPr>
            <a:t>Debe tener capacidad de actuación y liderar el proceso para involucrar y movilizar a los actores que intervienen.</a:t>
          </a:r>
          <a:endParaRPr lang="es-PE" sz="1400" kern="1200" dirty="0">
            <a:latin typeface="Calibri" panose="020F0502020204030204" pitchFamily="34" charset="0"/>
            <a:cs typeface="Calibri" panose="020F0502020204030204" pitchFamily="34" charset="0"/>
          </a:endParaRPr>
        </a:p>
      </dsp:txBody>
      <dsp:txXfrm>
        <a:off x="2660142" y="612842"/>
        <a:ext cx="2331361" cy="3554774"/>
      </dsp:txXfrm>
    </dsp:sp>
    <dsp:sp modelId="{D25566C0-4467-4B9D-AB1A-CDEA28E1CAF6}">
      <dsp:nvSpPr>
        <dsp:cNvPr id="0" name=""/>
        <dsp:cNvSpPr/>
      </dsp:nvSpPr>
      <dsp:spPr>
        <a:xfrm>
          <a:off x="5317894" y="209642"/>
          <a:ext cx="2331361" cy="403200"/>
        </a:xfrm>
        <a:prstGeom prst="rect">
          <a:avLst/>
        </a:prstGeom>
        <a:solidFill>
          <a:schemeClr val="accent5">
            <a:hueOff val="-9933876"/>
            <a:satOff val="39811"/>
            <a:lumOff val="8628"/>
            <a:alphaOff val="0"/>
          </a:schemeClr>
        </a:solidFill>
        <a:ln w="38100" cap="flat" cmpd="sng" algn="ctr">
          <a:solidFill>
            <a:schemeClr val="accent5">
              <a:hueOff val="-9933876"/>
              <a:satOff val="39811"/>
              <a:lumOff val="8628"/>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65024" rIns="113792" bIns="65024" numCol="1" spcCol="1270" anchor="ctr" anchorCtr="0">
          <a:noAutofit/>
        </a:bodyPr>
        <a:lstStyle/>
        <a:p>
          <a:pPr marL="0" lvl="0" indent="0" algn="ctr" defTabSz="711200">
            <a:lnSpc>
              <a:spcPct val="90000"/>
            </a:lnSpc>
            <a:spcBef>
              <a:spcPct val="0"/>
            </a:spcBef>
            <a:spcAft>
              <a:spcPct val="35000"/>
            </a:spcAft>
            <a:buNone/>
          </a:pPr>
          <a:r>
            <a:rPr lang="es-ES" sz="1600" b="1" kern="1200" dirty="0">
              <a:latin typeface="Calibri" panose="020F0502020204030204" pitchFamily="34" charset="0"/>
              <a:cs typeface="Calibri" panose="020F0502020204030204" pitchFamily="34" charset="0"/>
            </a:rPr>
            <a:t>Alcance del Proceso</a:t>
          </a:r>
          <a:endParaRPr lang="es-PE" sz="1600" b="1" kern="1200" dirty="0">
            <a:latin typeface="Calibri" panose="020F0502020204030204" pitchFamily="34" charset="0"/>
            <a:cs typeface="Calibri" panose="020F0502020204030204" pitchFamily="34" charset="0"/>
          </a:endParaRPr>
        </a:p>
      </dsp:txBody>
      <dsp:txXfrm>
        <a:off x="5317894" y="209642"/>
        <a:ext cx="2331361" cy="403200"/>
      </dsp:txXfrm>
    </dsp:sp>
    <dsp:sp modelId="{955984C7-3BB9-42B4-9AA0-7D2C4A0572BB}">
      <dsp:nvSpPr>
        <dsp:cNvPr id="0" name=""/>
        <dsp:cNvSpPr/>
      </dsp:nvSpPr>
      <dsp:spPr>
        <a:xfrm>
          <a:off x="5317894" y="612842"/>
          <a:ext cx="2331361" cy="3554774"/>
        </a:xfrm>
        <a:prstGeom prst="rect">
          <a:avLst/>
        </a:prstGeom>
        <a:solidFill>
          <a:schemeClr val="accent5">
            <a:tint val="40000"/>
            <a:alpha val="90000"/>
            <a:hueOff val="-10740482"/>
            <a:satOff val="48253"/>
            <a:lumOff val="3317"/>
            <a:alphaOff val="0"/>
          </a:schemeClr>
        </a:solidFill>
        <a:ln w="38100" cap="flat" cmpd="sng" algn="ctr">
          <a:solidFill>
            <a:schemeClr val="accent5">
              <a:tint val="40000"/>
              <a:alpha val="90000"/>
              <a:hueOff val="-10740482"/>
              <a:satOff val="48253"/>
              <a:lumOff val="3317"/>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a:lnSpc>
              <a:spcPct val="90000"/>
            </a:lnSpc>
            <a:spcBef>
              <a:spcPct val="0"/>
            </a:spcBef>
            <a:spcAft>
              <a:spcPct val="15000"/>
            </a:spcAft>
            <a:buChar char="•"/>
          </a:pPr>
          <a:r>
            <a:rPr lang="es-ES" sz="1400" b="0" kern="1200" dirty="0">
              <a:latin typeface="Calibri" panose="020F0502020204030204" pitchFamily="34" charset="0"/>
              <a:cs typeface="Calibri" panose="020F0502020204030204" pitchFamily="34" charset="0"/>
            </a:rPr>
            <a:t>E</a:t>
          </a:r>
          <a:r>
            <a:rPr lang="es-PE" sz="1400" kern="1200" dirty="0">
              <a:latin typeface="Calibri" panose="020F0502020204030204" pitchFamily="34" charset="0"/>
              <a:ea typeface="Calibri" charset="0"/>
              <a:cs typeface="Calibri" panose="020F0502020204030204" pitchFamily="34" charset="0"/>
            </a:rPr>
            <a:t>l alcance establece la extensión de las actividades que componen el proceso. Es decir, qué actividades caen en el ámbito del proceso, considerando que su ejecución debe permitir el logro de la misión.</a:t>
          </a:r>
          <a:endParaRPr lang="es-PE" sz="1400" kern="1200" dirty="0">
            <a:latin typeface="Calibri" panose="020F0502020204030204" pitchFamily="34" charset="0"/>
            <a:cs typeface="Calibri" panose="020F0502020204030204" pitchFamily="34" charset="0"/>
          </a:endParaRPr>
        </a:p>
        <a:p>
          <a:pPr marL="114300" lvl="1" indent="-114300" algn="l" defTabSz="622300">
            <a:lnSpc>
              <a:spcPct val="90000"/>
            </a:lnSpc>
            <a:spcBef>
              <a:spcPct val="0"/>
            </a:spcBef>
            <a:spcAft>
              <a:spcPct val="15000"/>
            </a:spcAft>
            <a:buChar char="•"/>
          </a:pPr>
          <a:r>
            <a:rPr lang="es-PE" sz="1400" kern="1200" dirty="0">
              <a:latin typeface="Calibri" panose="020F0502020204030204" pitchFamily="34" charset="0"/>
              <a:ea typeface="Calibri" charset="0"/>
              <a:cs typeface="Calibri" panose="020F0502020204030204" pitchFamily="34" charset="0"/>
            </a:rPr>
            <a:t>El alcance del proceso se caracteriza por colocar la primera y la última actividad y no es necesario realizar una descripción exhaustiva de las actividades ya que éstas se detallan en el diagrama de proceso.</a:t>
          </a:r>
          <a:endParaRPr lang="es-PE" sz="1400" kern="1200" dirty="0">
            <a:latin typeface="Calibri" panose="020F0502020204030204" pitchFamily="34" charset="0"/>
            <a:cs typeface="Calibri" panose="020F0502020204030204" pitchFamily="34" charset="0"/>
          </a:endParaRPr>
        </a:p>
      </dsp:txBody>
      <dsp:txXfrm>
        <a:off x="5317894" y="612842"/>
        <a:ext cx="2331361" cy="355477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45E4DA-A556-476D-AD6B-E88660596B82}">
      <dsp:nvSpPr>
        <dsp:cNvPr id="0" name=""/>
        <dsp:cNvSpPr/>
      </dsp:nvSpPr>
      <dsp:spPr>
        <a:xfrm>
          <a:off x="2665" y="117864"/>
          <a:ext cx="2599036" cy="432000"/>
        </a:xfrm>
        <a:prstGeom prst="rect">
          <a:avLst/>
        </a:prstGeom>
        <a:solidFill>
          <a:schemeClr val="accent5">
            <a:hueOff val="0"/>
            <a:satOff val="0"/>
            <a:lumOff val="0"/>
            <a:alphaOff val="0"/>
          </a:schemeClr>
        </a:solidFill>
        <a:ln w="381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65024" rIns="113792" bIns="65024" numCol="1" spcCol="1270" anchor="ctr" anchorCtr="0">
          <a:noAutofit/>
        </a:bodyPr>
        <a:lstStyle/>
        <a:p>
          <a:pPr marL="0" lvl="0" indent="0" algn="ctr" defTabSz="711200">
            <a:lnSpc>
              <a:spcPct val="90000"/>
            </a:lnSpc>
            <a:spcBef>
              <a:spcPct val="0"/>
            </a:spcBef>
            <a:spcAft>
              <a:spcPct val="35000"/>
            </a:spcAft>
            <a:buNone/>
          </a:pPr>
          <a:r>
            <a:rPr lang="es-ES" sz="1600" b="1" kern="1200" dirty="0">
              <a:latin typeface="Calibri" panose="020F0502020204030204" pitchFamily="34" charset="0"/>
              <a:cs typeface="Calibri" panose="020F0502020204030204" pitchFamily="34" charset="0"/>
            </a:rPr>
            <a:t>Límites del Proceso</a:t>
          </a:r>
          <a:endParaRPr lang="es-PE" sz="1600" b="1" kern="1200" dirty="0">
            <a:latin typeface="Calibri" panose="020F0502020204030204" pitchFamily="34" charset="0"/>
            <a:cs typeface="Calibri" panose="020F0502020204030204" pitchFamily="34" charset="0"/>
          </a:endParaRPr>
        </a:p>
      </dsp:txBody>
      <dsp:txXfrm>
        <a:off x="2665" y="117864"/>
        <a:ext cx="2599036" cy="432000"/>
      </dsp:txXfrm>
    </dsp:sp>
    <dsp:sp modelId="{7822B4EE-1CD5-45E8-9091-6821D9C40D2C}">
      <dsp:nvSpPr>
        <dsp:cNvPr id="0" name=""/>
        <dsp:cNvSpPr/>
      </dsp:nvSpPr>
      <dsp:spPr>
        <a:xfrm>
          <a:off x="2665" y="549864"/>
          <a:ext cx="2599036" cy="3870450"/>
        </a:xfrm>
        <a:prstGeom prst="rect">
          <a:avLst/>
        </a:prstGeom>
        <a:solidFill>
          <a:schemeClr val="accent5">
            <a:tint val="40000"/>
            <a:alpha val="90000"/>
            <a:hueOff val="0"/>
            <a:satOff val="0"/>
            <a:lumOff val="0"/>
            <a:alphaOff val="0"/>
          </a:schemeClr>
        </a:solidFill>
        <a:ln w="38100" cap="flat"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ct val="15000"/>
            </a:spcAft>
            <a:buChar char="•"/>
          </a:pPr>
          <a:r>
            <a:rPr lang="es-ES" sz="1500" b="0" kern="1200" dirty="0">
              <a:latin typeface="Calibri" panose="020F0502020204030204" pitchFamily="34" charset="0"/>
              <a:cs typeface="Calibri" panose="020F0502020204030204" pitchFamily="34" charset="0"/>
            </a:rPr>
            <a:t>Están</a:t>
          </a:r>
          <a:r>
            <a:rPr lang="es-ES" sz="1500" kern="1200" dirty="0">
              <a:latin typeface="Calibri" panose="020F0502020204030204" pitchFamily="34" charset="0"/>
              <a:cs typeface="Calibri" panose="020F0502020204030204" pitchFamily="34" charset="0"/>
            </a:rPr>
            <a:t> marcados por las entradas, las salidas, los proveedores (quienes dan las entradas) y los clientes (quienes reciben las salidas). </a:t>
          </a:r>
          <a:endParaRPr lang="es-PE" sz="1500" kern="1200" dirty="0">
            <a:latin typeface="Calibri" panose="020F0502020204030204" pitchFamily="34" charset="0"/>
            <a:cs typeface="Calibri" panose="020F0502020204030204" pitchFamily="34" charset="0"/>
          </a:endParaRPr>
        </a:p>
        <a:p>
          <a:pPr marL="114300" lvl="1" indent="-114300" algn="l" defTabSz="666750">
            <a:lnSpc>
              <a:spcPct val="90000"/>
            </a:lnSpc>
            <a:spcBef>
              <a:spcPct val="0"/>
            </a:spcBef>
            <a:spcAft>
              <a:spcPct val="15000"/>
            </a:spcAft>
            <a:buChar char="•"/>
          </a:pPr>
          <a:r>
            <a:rPr lang="es-ES" sz="1500" kern="1200" dirty="0">
              <a:latin typeface="Calibri" panose="020F0502020204030204" pitchFamily="34" charset="0"/>
              <a:cs typeface="Calibri" panose="020F0502020204030204" pitchFamily="34" charset="0"/>
            </a:rPr>
            <a:t>El grado de descripción de las entradas y salidas, dependerá de la necesidad de definir los requisitos que deben cumplir.</a:t>
          </a:r>
          <a:endParaRPr lang="es-PE" sz="1500" kern="1200" dirty="0">
            <a:latin typeface="Calibri" panose="020F0502020204030204" pitchFamily="34" charset="0"/>
            <a:cs typeface="Calibri" panose="020F0502020204030204" pitchFamily="34" charset="0"/>
          </a:endParaRPr>
        </a:p>
        <a:p>
          <a:pPr marL="114300" lvl="1" indent="-114300" algn="l" defTabSz="666750">
            <a:lnSpc>
              <a:spcPct val="90000"/>
            </a:lnSpc>
            <a:spcBef>
              <a:spcPct val="0"/>
            </a:spcBef>
            <a:spcAft>
              <a:spcPct val="15000"/>
            </a:spcAft>
            <a:buChar char="•"/>
          </a:pPr>
          <a:r>
            <a:rPr lang="es-ES" sz="1500" kern="1200" dirty="0">
              <a:latin typeface="Calibri" panose="020F0502020204030204" pitchFamily="34" charset="0"/>
              <a:cs typeface="Calibri" panose="020F0502020204030204" pitchFamily="34" charset="0"/>
            </a:rPr>
            <a:t>Las entradas deberán cumplir con una serie de requisitos para ser consideradas aptas para ser procesadas y las salidas deberán cumplir con los requisitos que sean necesarios para satisfacer a los clientes.</a:t>
          </a:r>
          <a:endParaRPr lang="es-PE" sz="1500" kern="1200" dirty="0">
            <a:latin typeface="Calibri" panose="020F0502020204030204" pitchFamily="34" charset="0"/>
            <a:cs typeface="Calibri" panose="020F0502020204030204" pitchFamily="34" charset="0"/>
          </a:endParaRPr>
        </a:p>
      </dsp:txBody>
      <dsp:txXfrm>
        <a:off x="2665" y="549864"/>
        <a:ext cx="2599036" cy="3870450"/>
      </dsp:txXfrm>
    </dsp:sp>
    <dsp:sp modelId="{114D7D4E-D3D0-4C50-81DB-974D06C51958}">
      <dsp:nvSpPr>
        <dsp:cNvPr id="0" name=""/>
        <dsp:cNvSpPr/>
      </dsp:nvSpPr>
      <dsp:spPr>
        <a:xfrm>
          <a:off x="2965567" y="117864"/>
          <a:ext cx="2599036" cy="432000"/>
        </a:xfrm>
        <a:prstGeom prst="rect">
          <a:avLst/>
        </a:prstGeom>
        <a:solidFill>
          <a:schemeClr val="accent5">
            <a:hueOff val="-4966938"/>
            <a:satOff val="19906"/>
            <a:lumOff val="4314"/>
            <a:alphaOff val="0"/>
          </a:schemeClr>
        </a:solidFill>
        <a:ln w="38100" cap="flat" cmpd="sng" algn="ctr">
          <a:solidFill>
            <a:schemeClr val="accent5">
              <a:hueOff val="-4966938"/>
              <a:satOff val="19906"/>
              <a:lumOff val="4314"/>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65024" rIns="113792" bIns="65024" numCol="1" spcCol="1270" anchor="ctr" anchorCtr="0">
          <a:noAutofit/>
        </a:bodyPr>
        <a:lstStyle/>
        <a:p>
          <a:pPr marL="0" lvl="0" indent="0" algn="ctr" defTabSz="711200">
            <a:lnSpc>
              <a:spcPct val="90000"/>
            </a:lnSpc>
            <a:spcBef>
              <a:spcPct val="0"/>
            </a:spcBef>
            <a:spcAft>
              <a:spcPct val="35000"/>
            </a:spcAft>
            <a:buNone/>
          </a:pPr>
          <a:r>
            <a:rPr lang="es-ES" sz="1600" b="1" kern="1200" dirty="0">
              <a:latin typeface="Calibri" panose="020F0502020204030204" pitchFamily="34" charset="0"/>
              <a:cs typeface="Calibri" panose="020F0502020204030204" pitchFamily="34" charset="0"/>
            </a:rPr>
            <a:t>Inspecciones</a:t>
          </a:r>
          <a:endParaRPr lang="es-PE" sz="1600" b="1" kern="1200" dirty="0">
            <a:latin typeface="Calibri" panose="020F0502020204030204" pitchFamily="34" charset="0"/>
            <a:cs typeface="Calibri" panose="020F0502020204030204" pitchFamily="34" charset="0"/>
          </a:endParaRPr>
        </a:p>
      </dsp:txBody>
      <dsp:txXfrm>
        <a:off x="2965567" y="117864"/>
        <a:ext cx="2599036" cy="432000"/>
      </dsp:txXfrm>
    </dsp:sp>
    <dsp:sp modelId="{FD20AC98-5BDE-4615-A4F4-72CBE6E0EB59}">
      <dsp:nvSpPr>
        <dsp:cNvPr id="0" name=""/>
        <dsp:cNvSpPr/>
      </dsp:nvSpPr>
      <dsp:spPr>
        <a:xfrm>
          <a:off x="2965567" y="549864"/>
          <a:ext cx="2599036" cy="3870450"/>
        </a:xfrm>
        <a:prstGeom prst="rect">
          <a:avLst/>
        </a:prstGeom>
        <a:solidFill>
          <a:schemeClr val="accent5">
            <a:tint val="40000"/>
            <a:alpha val="90000"/>
            <a:hueOff val="-5370241"/>
            <a:satOff val="24126"/>
            <a:lumOff val="1658"/>
            <a:alphaOff val="0"/>
          </a:schemeClr>
        </a:solidFill>
        <a:ln w="38100" cap="flat" cmpd="sng" algn="ctr">
          <a:solidFill>
            <a:schemeClr val="accent5">
              <a:tint val="40000"/>
              <a:alpha val="90000"/>
              <a:hueOff val="-5370241"/>
              <a:satOff val="24126"/>
              <a:lumOff val="1658"/>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a:lnSpc>
              <a:spcPct val="90000"/>
            </a:lnSpc>
            <a:spcBef>
              <a:spcPct val="0"/>
            </a:spcBef>
            <a:spcAft>
              <a:spcPct val="15000"/>
            </a:spcAft>
            <a:buChar char="•"/>
          </a:pPr>
          <a:r>
            <a:rPr lang="es-PE" sz="1400" kern="1200" dirty="0">
              <a:latin typeface="Calibri" charset="0"/>
              <a:ea typeface="Calibri" charset="0"/>
              <a:cs typeface="Calibri" charset="0"/>
            </a:rPr>
            <a:t>Se realizan en el ámbito del proceso con la finalidad de controlarlo.</a:t>
          </a:r>
          <a:endParaRPr lang="es-PE" sz="1400" kern="1200" dirty="0">
            <a:latin typeface="Calibri" panose="020F0502020204030204" pitchFamily="34" charset="0"/>
            <a:cs typeface="Calibri" panose="020F0502020204030204" pitchFamily="34" charset="0"/>
          </a:endParaRPr>
        </a:p>
        <a:p>
          <a:pPr marL="114300" lvl="1" indent="-114300" algn="l" defTabSz="622300">
            <a:lnSpc>
              <a:spcPct val="90000"/>
            </a:lnSpc>
            <a:spcBef>
              <a:spcPct val="0"/>
            </a:spcBef>
            <a:spcAft>
              <a:spcPct val="15000"/>
            </a:spcAft>
            <a:buChar char="•"/>
          </a:pPr>
          <a:r>
            <a:rPr lang="es-PE" sz="1400" kern="1200" dirty="0">
              <a:latin typeface="Calibri" charset="0"/>
              <a:ea typeface="Calibri" charset="0"/>
              <a:cs typeface="Calibri" charset="0"/>
            </a:rPr>
            <a:t>Estas inspecciones se establecen con el fin de comprobar el cumplimiento de los requisitos de las entradas y salidas.</a:t>
          </a:r>
          <a:endParaRPr lang="es-PE" sz="1400" kern="1200" dirty="0">
            <a:latin typeface="Calibri" panose="020F0502020204030204" pitchFamily="34" charset="0"/>
            <a:cs typeface="Calibri" panose="020F0502020204030204" pitchFamily="34" charset="0"/>
          </a:endParaRPr>
        </a:p>
      </dsp:txBody>
      <dsp:txXfrm>
        <a:off x="2965567" y="549864"/>
        <a:ext cx="2599036" cy="3870450"/>
      </dsp:txXfrm>
    </dsp:sp>
    <dsp:sp modelId="{D25566C0-4467-4B9D-AB1A-CDEA28E1CAF6}">
      <dsp:nvSpPr>
        <dsp:cNvPr id="0" name=""/>
        <dsp:cNvSpPr/>
      </dsp:nvSpPr>
      <dsp:spPr>
        <a:xfrm>
          <a:off x="5928469" y="117864"/>
          <a:ext cx="2599036" cy="432000"/>
        </a:xfrm>
        <a:prstGeom prst="rect">
          <a:avLst/>
        </a:prstGeom>
        <a:solidFill>
          <a:schemeClr val="accent5">
            <a:hueOff val="-9933876"/>
            <a:satOff val="39811"/>
            <a:lumOff val="8628"/>
            <a:alphaOff val="0"/>
          </a:schemeClr>
        </a:solidFill>
        <a:ln w="38100" cap="flat" cmpd="sng" algn="ctr">
          <a:solidFill>
            <a:schemeClr val="accent5">
              <a:hueOff val="-9933876"/>
              <a:satOff val="39811"/>
              <a:lumOff val="8628"/>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65024" rIns="113792" bIns="65024" numCol="1" spcCol="1270" anchor="ctr" anchorCtr="0">
          <a:noAutofit/>
        </a:bodyPr>
        <a:lstStyle/>
        <a:p>
          <a:pPr marL="0" lvl="0" indent="0" algn="ctr" defTabSz="711200">
            <a:lnSpc>
              <a:spcPct val="90000"/>
            </a:lnSpc>
            <a:spcBef>
              <a:spcPct val="0"/>
            </a:spcBef>
            <a:spcAft>
              <a:spcPct val="35000"/>
            </a:spcAft>
            <a:buNone/>
          </a:pPr>
          <a:r>
            <a:rPr lang="es-ES" sz="1600" b="1" kern="1200" dirty="0">
              <a:latin typeface="Calibri" panose="020F0502020204030204" pitchFamily="34" charset="0"/>
              <a:cs typeface="Calibri" panose="020F0502020204030204" pitchFamily="34" charset="0"/>
            </a:rPr>
            <a:t>Indicadores del Proceso</a:t>
          </a:r>
          <a:endParaRPr lang="es-PE" sz="1600" b="1" kern="1200" dirty="0">
            <a:latin typeface="Calibri" panose="020F0502020204030204" pitchFamily="34" charset="0"/>
            <a:cs typeface="Calibri" panose="020F0502020204030204" pitchFamily="34" charset="0"/>
          </a:endParaRPr>
        </a:p>
      </dsp:txBody>
      <dsp:txXfrm>
        <a:off x="5928469" y="117864"/>
        <a:ext cx="2599036" cy="432000"/>
      </dsp:txXfrm>
    </dsp:sp>
    <dsp:sp modelId="{955984C7-3BB9-42B4-9AA0-7D2C4A0572BB}">
      <dsp:nvSpPr>
        <dsp:cNvPr id="0" name=""/>
        <dsp:cNvSpPr/>
      </dsp:nvSpPr>
      <dsp:spPr>
        <a:xfrm>
          <a:off x="5928469" y="549864"/>
          <a:ext cx="2599036" cy="3870450"/>
        </a:xfrm>
        <a:prstGeom prst="rect">
          <a:avLst/>
        </a:prstGeom>
        <a:solidFill>
          <a:schemeClr val="accent5">
            <a:tint val="40000"/>
            <a:alpha val="90000"/>
            <a:hueOff val="-10740482"/>
            <a:satOff val="48253"/>
            <a:lumOff val="3317"/>
            <a:alphaOff val="0"/>
          </a:schemeClr>
        </a:solidFill>
        <a:ln w="38100" cap="flat" cmpd="sng" algn="ctr">
          <a:solidFill>
            <a:schemeClr val="accent5">
              <a:tint val="40000"/>
              <a:alpha val="90000"/>
              <a:hueOff val="-10740482"/>
              <a:satOff val="48253"/>
              <a:lumOff val="3317"/>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a:lnSpc>
              <a:spcPct val="90000"/>
            </a:lnSpc>
            <a:spcBef>
              <a:spcPct val="0"/>
            </a:spcBef>
            <a:spcAft>
              <a:spcPct val="15000"/>
            </a:spcAft>
            <a:buChar char="•"/>
          </a:pPr>
          <a:r>
            <a:rPr lang="es-PE" sz="1400" kern="1200" dirty="0">
              <a:latin typeface="Calibri" charset="0"/>
              <a:ea typeface="Calibri" charset="0"/>
              <a:cs typeface="Calibri" charset="0"/>
            </a:rPr>
            <a:t>Son los indicadores que permiten hacer una medición y seguimiento de cómo el proceso se orienta hacia el cumplimiento de la misión y objetivos del proceso.</a:t>
          </a:r>
          <a:endParaRPr lang="es-PE" sz="1400" kern="1200" dirty="0">
            <a:latin typeface="Calibri" panose="020F0502020204030204" pitchFamily="34" charset="0"/>
            <a:cs typeface="Calibri" panose="020F0502020204030204" pitchFamily="34" charset="0"/>
          </a:endParaRPr>
        </a:p>
      </dsp:txBody>
      <dsp:txXfrm>
        <a:off x="5928469" y="549864"/>
        <a:ext cx="2599036" cy="387045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45E4DA-A556-476D-AD6B-E88660596B82}">
      <dsp:nvSpPr>
        <dsp:cNvPr id="0" name=""/>
        <dsp:cNvSpPr/>
      </dsp:nvSpPr>
      <dsp:spPr>
        <a:xfrm>
          <a:off x="2665" y="237969"/>
          <a:ext cx="2599036" cy="460800"/>
        </a:xfrm>
        <a:prstGeom prst="rect">
          <a:avLst/>
        </a:prstGeom>
        <a:solidFill>
          <a:schemeClr val="accent5">
            <a:hueOff val="0"/>
            <a:satOff val="0"/>
            <a:lumOff val="0"/>
            <a:alphaOff val="0"/>
          </a:schemeClr>
        </a:solidFill>
        <a:ln w="381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65024" rIns="113792" bIns="65024" numCol="1" spcCol="1270" anchor="ctr" anchorCtr="0">
          <a:noAutofit/>
        </a:bodyPr>
        <a:lstStyle/>
        <a:p>
          <a:pPr marL="0" lvl="0" indent="0" algn="ctr" defTabSz="711200">
            <a:lnSpc>
              <a:spcPct val="90000"/>
            </a:lnSpc>
            <a:spcBef>
              <a:spcPct val="0"/>
            </a:spcBef>
            <a:spcAft>
              <a:spcPct val="35000"/>
            </a:spcAft>
            <a:buNone/>
          </a:pPr>
          <a:r>
            <a:rPr lang="es-ES" sz="1600" b="1" kern="1200" dirty="0">
              <a:latin typeface="Calibri" panose="020F0502020204030204" pitchFamily="34" charset="0"/>
              <a:cs typeface="Calibri" panose="020F0502020204030204" pitchFamily="34" charset="0"/>
            </a:rPr>
            <a:t>Variables de Control</a:t>
          </a:r>
          <a:endParaRPr lang="es-PE" sz="1600" b="1" kern="1200" dirty="0">
            <a:latin typeface="Calibri" panose="020F0502020204030204" pitchFamily="34" charset="0"/>
            <a:cs typeface="Calibri" panose="020F0502020204030204" pitchFamily="34" charset="0"/>
          </a:endParaRPr>
        </a:p>
      </dsp:txBody>
      <dsp:txXfrm>
        <a:off x="2665" y="237969"/>
        <a:ext cx="2599036" cy="460800"/>
      </dsp:txXfrm>
    </dsp:sp>
    <dsp:sp modelId="{7822B4EE-1CD5-45E8-9091-6821D9C40D2C}">
      <dsp:nvSpPr>
        <dsp:cNvPr id="0" name=""/>
        <dsp:cNvSpPr/>
      </dsp:nvSpPr>
      <dsp:spPr>
        <a:xfrm>
          <a:off x="2665" y="698769"/>
          <a:ext cx="2599036" cy="3601440"/>
        </a:xfrm>
        <a:prstGeom prst="rect">
          <a:avLst/>
        </a:prstGeom>
        <a:solidFill>
          <a:schemeClr val="accent5">
            <a:tint val="40000"/>
            <a:alpha val="90000"/>
            <a:hueOff val="0"/>
            <a:satOff val="0"/>
            <a:lumOff val="0"/>
            <a:alphaOff val="0"/>
          </a:schemeClr>
        </a:solidFill>
        <a:ln w="38100" cap="flat"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es-PE" sz="1600" kern="1200" dirty="0">
              <a:latin typeface="Calibri" charset="0"/>
              <a:ea typeface="Calibri" charset="0"/>
              <a:cs typeface="Calibri" charset="0"/>
            </a:rPr>
            <a:t>Son los parámetros que el propietario del proceso y/o los actores involucrados en el proceso, pueden modificar y que pueden alterar el funcionamiento o comportamiento del proceso y por lo tanto de los indicadores establecidos. </a:t>
          </a:r>
          <a:endParaRPr lang="es-PE" sz="1600" kern="1200" dirty="0">
            <a:latin typeface="Calibri" panose="020F0502020204030204" pitchFamily="34" charset="0"/>
            <a:cs typeface="Calibri" panose="020F0502020204030204" pitchFamily="34" charset="0"/>
          </a:endParaRPr>
        </a:p>
        <a:p>
          <a:pPr marL="171450" lvl="1" indent="-171450" algn="l" defTabSz="711200">
            <a:lnSpc>
              <a:spcPct val="90000"/>
            </a:lnSpc>
            <a:spcBef>
              <a:spcPct val="0"/>
            </a:spcBef>
            <a:spcAft>
              <a:spcPct val="15000"/>
            </a:spcAft>
            <a:buChar char="•"/>
          </a:pPr>
          <a:r>
            <a:rPr lang="es-PE" sz="1600" kern="1200">
              <a:latin typeface="Calibri" charset="0"/>
              <a:ea typeface="Calibri" charset="0"/>
              <a:cs typeface="Calibri" charset="0"/>
            </a:rPr>
            <a:t>Son </a:t>
          </a:r>
          <a:r>
            <a:rPr lang="es-PE" sz="1600" kern="1200" dirty="0">
              <a:latin typeface="Calibri" charset="0"/>
              <a:ea typeface="Calibri" charset="0"/>
              <a:cs typeface="Calibri" charset="0"/>
            </a:rPr>
            <a:t>los parámetros que se pueden ajustar o adaptar para mejorar o controlar el proceso.</a:t>
          </a:r>
          <a:endParaRPr lang="es-PE" sz="1600" kern="1200" dirty="0">
            <a:latin typeface="Calibri" panose="020F0502020204030204" pitchFamily="34" charset="0"/>
            <a:cs typeface="Calibri" panose="020F0502020204030204" pitchFamily="34" charset="0"/>
          </a:endParaRPr>
        </a:p>
      </dsp:txBody>
      <dsp:txXfrm>
        <a:off x="2665" y="698769"/>
        <a:ext cx="2599036" cy="3601440"/>
      </dsp:txXfrm>
    </dsp:sp>
    <dsp:sp modelId="{114D7D4E-D3D0-4C50-81DB-974D06C51958}">
      <dsp:nvSpPr>
        <dsp:cNvPr id="0" name=""/>
        <dsp:cNvSpPr/>
      </dsp:nvSpPr>
      <dsp:spPr>
        <a:xfrm>
          <a:off x="2965567" y="237969"/>
          <a:ext cx="2599036" cy="460800"/>
        </a:xfrm>
        <a:prstGeom prst="rect">
          <a:avLst/>
        </a:prstGeom>
        <a:solidFill>
          <a:schemeClr val="accent5">
            <a:hueOff val="-4966938"/>
            <a:satOff val="19906"/>
            <a:lumOff val="4314"/>
            <a:alphaOff val="0"/>
          </a:schemeClr>
        </a:solidFill>
        <a:ln w="38100" cap="flat" cmpd="sng" algn="ctr">
          <a:solidFill>
            <a:schemeClr val="accent5">
              <a:hueOff val="-4966938"/>
              <a:satOff val="19906"/>
              <a:lumOff val="4314"/>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65024" rIns="113792" bIns="65024" numCol="1" spcCol="1270" anchor="ctr" anchorCtr="0">
          <a:noAutofit/>
        </a:bodyPr>
        <a:lstStyle/>
        <a:p>
          <a:pPr marL="0" lvl="0" indent="0" algn="ctr" defTabSz="711200">
            <a:lnSpc>
              <a:spcPct val="90000"/>
            </a:lnSpc>
            <a:spcBef>
              <a:spcPct val="0"/>
            </a:spcBef>
            <a:spcAft>
              <a:spcPct val="35000"/>
            </a:spcAft>
            <a:buNone/>
          </a:pPr>
          <a:r>
            <a:rPr lang="es-ES" sz="1600" b="1" kern="1200" dirty="0">
              <a:latin typeface="Calibri" charset="0"/>
              <a:ea typeface="Calibri" charset="0"/>
              <a:cs typeface="Calibri" charset="0"/>
            </a:rPr>
            <a:t>Documentos y/o Registros</a:t>
          </a:r>
          <a:endParaRPr lang="es-PE" sz="1600" b="1" kern="1200" dirty="0">
            <a:latin typeface="Calibri" panose="020F0502020204030204" pitchFamily="34" charset="0"/>
            <a:cs typeface="Calibri" panose="020F0502020204030204" pitchFamily="34" charset="0"/>
          </a:endParaRPr>
        </a:p>
      </dsp:txBody>
      <dsp:txXfrm>
        <a:off x="2965567" y="237969"/>
        <a:ext cx="2599036" cy="460800"/>
      </dsp:txXfrm>
    </dsp:sp>
    <dsp:sp modelId="{FD20AC98-5BDE-4615-A4F4-72CBE6E0EB59}">
      <dsp:nvSpPr>
        <dsp:cNvPr id="0" name=""/>
        <dsp:cNvSpPr/>
      </dsp:nvSpPr>
      <dsp:spPr>
        <a:xfrm>
          <a:off x="2965567" y="698769"/>
          <a:ext cx="2599036" cy="3601440"/>
        </a:xfrm>
        <a:prstGeom prst="rect">
          <a:avLst/>
        </a:prstGeom>
        <a:solidFill>
          <a:schemeClr val="accent5">
            <a:tint val="40000"/>
            <a:alpha val="90000"/>
            <a:hueOff val="-5370241"/>
            <a:satOff val="24126"/>
            <a:lumOff val="1658"/>
            <a:alphaOff val="0"/>
          </a:schemeClr>
        </a:solidFill>
        <a:ln w="38100" cap="flat" cmpd="sng" algn="ctr">
          <a:solidFill>
            <a:schemeClr val="accent5">
              <a:tint val="40000"/>
              <a:alpha val="90000"/>
              <a:hueOff val="-5370241"/>
              <a:satOff val="24126"/>
              <a:lumOff val="1658"/>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es-ES" sz="1600" kern="1200" dirty="0">
              <a:latin typeface="Calibri" charset="0"/>
              <a:ea typeface="Calibri" charset="0"/>
              <a:cs typeface="Calibri" charset="0"/>
            </a:rPr>
            <a:t>Son los documentos o registros que se pueden referenciar en la ficha de proceso y que están vinculados con el proceso.</a:t>
          </a:r>
          <a:endParaRPr lang="es-PE" sz="1600" kern="1200" dirty="0">
            <a:latin typeface="Calibri" panose="020F0502020204030204" pitchFamily="34" charset="0"/>
            <a:cs typeface="Calibri" panose="020F0502020204030204" pitchFamily="34" charset="0"/>
          </a:endParaRPr>
        </a:p>
      </dsp:txBody>
      <dsp:txXfrm>
        <a:off x="2965567" y="698769"/>
        <a:ext cx="2599036" cy="3601440"/>
      </dsp:txXfrm>
    </dsp:sp>
    <dsp:sp modelId="{D25566C0-4467-4B9D-AB1A-CDEA28E1CAF6}">
      <dsp:nvSpPr>
        <dsp:cNvPr id="0" name=""/>
        <dsp:cNvSpPr/>
      </dsp:nvSpPr>
      <dsp:spPr>
        <a:xfrm>
          <a:off x="5928469" y="237969"/>
          <a:ext cx="2599036" cy="460800"/>
        </a:xfrm>
        <a:prstGeom prst="rect">
          <a:avLst/>
        </a:prstGeom>
        <a:solidFill>
          <a:schemeClr val="accent5">
            <a:hueOff val="-9933876"/>
            <a:satOff val="39811"/>
            <a:lumOff val="8628"/>
            <a:alphaOff val="0"/>
          </a:schemeClr>
        </a:solidFill>
        <a:ln w="38100" cap="flat" cmpd="sng" algn="ctr">
          <a:solidFill>
            <a:schemeClr val="accent5">
              <a:hueOff val="-9933876"/>
              <a:satOff val="39811"/>
              <a:lumOff val="8628"/>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65024" rIns="113792" bIns="65024" numCol="1" spcCol="1270" anchor="ctr" anchorCtr="0">
          <a:noAutofit/>
        </a:bodyPr>
        <a:lstStyle/>
        <a:p>
          <a:pPr marL="0" lvl="0" indent="0" algn="ctr" defTabSz="711200">
            <a:lnSpc>
              <a:spcPct val="90000"/>
            </a:lnSpc>
            <a:spcBef>
              <a:spcPct val="0"/>
            </a:spcBef>
            <a:spcAft>
              <a:spcPct val="35000"/>
            </a:spcAft>
            <a:buNone/>
          </a:pPr>
          <a:r>
            <a:rPr lang="es-ES" sz="1600" b="1" kern="1200" dirty="0">
              <a:latin typeface="Calibri" panose="020F0502020204030204" pitchFamily="34" charset="0"/>
              <a:cs typeface="Calibri" panose="020F0502020204030204" pitchFamily="34" charset="0"/>
            </a:rPr>
            <a:t>Recursos</a:t>
          </a:r>
          <a:endParaRPr lang="es-PE" sz="1600" b="1" kern="1200" dirty="0">
            <a:latin typeface="Calibri" panose="020F0502020204030204" pitchFamily="34" charset="0"/>
            <a:cs typeface="Calibri" panose="020F0502020204030204" pitchFamily="34" charset="0"/>
          </a:endParaRPr>
        </a:p>
      </dsp:txBody>
      <dsp:txXfrm>
        <a:off x="5928469" y="237969"/>
        <a:ext cx="2599036" cy="460800"/>
      </dsp:txXfrm>
    </dsp:sp>
    <dsp:sp modelId="{955984C7-3BB9-42B4-9AA0-7D2C4A0572BB}">
      <dsp:nvSpPr>
        <dsp:cNvPr id="0" name=""/>
        <dsp:cNvSpPr/>
      </dsp:nvSpPr>
      <dsp:spPr>
        <a:xfrm>
          <a:off x="5928469" y="698769"/>
          <a:ext cx="2599036" cy="3601440"/>
        </a:xfrm>
        <a:prstGeom prst="rect">
          <a:avLst/>
        </a:prstGeom>
        <a:solidFill>
          <a:schemeClr val="accent5">
            <a:tint val="40000"/>
            <a:alpha val="90000"/>
            <a:hueOff val="-10740482"/>
            <a:satOff val="48253"/>
            <a:lumOff val="3317"/>
            <a:alphaOff val="0"/>
          </a:schemeClr>
        </a:solidFill>
        <a:ln w="38100" cap="flat" cmpd="sng" algn="ctr">
          <a:solidFill>
            <a:schemeClr val="accent5">
              <a:tint val="40000"/>
              <a:alpha val="90000"/>
              <a:hueOff val="-10740482"/>
              <a:satOff val="48253"/>
              <a:lumOff val="3317"/>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es-ES" sz="1600" kern="1200" dirty="0">
              <a:latin typeface="Calibri" charset="0"/>
              <a:ea typeface="Calibri" charset="0"/>
              <a:cs typeface="Calibri" charset="0"/>
            </a:rPr>
            <a:t>En la ficha de Procesos se pueden reflejar los recursos humanos, infraestructura y el ambiente de trabajo necesario para ejecutar el proceso. </a:t>
          </a:r>
          <a:endParaRPr lang="es-PE" sz="1600" kern="1200" dirty="0">
            <a:latin typeface="Calibri" panose="020F0502020204030204" pitchFamily="34" charset="0"/>
            <a:cs typeface="Calibri" panose="020F0502020204030204" pitchFamily="34" charset="0"/>
          </a:endParaRPr>
        </a:p>
        <a:p>
          <a:pPr marL="171450" lvl="1" indent="-171450" algn="l" defTabSz="711200">
            <a:lnSpc>
              <a:spcPct val="90000"/>
            </a:lnSpc>
            <a:spcBef>
              <a:spcPct val="0"/>
            </a:spcBef>
            <a:spcAft>
              <a:spcPct val="15000"/>
            </a:spcAft>
            <a:buChar char="•"/>
          </a:pPr>
          <a:r>
            <a:rPr lang="es-ES" sz="1600" kern="1200">
              <a:latin typeface="Calibri" charset="0"/>
              <a:ea typeface="Calibri" charset="0"/>
              <a:cs typeface="Calibri" charset="0"/>
            </a:rPr>
            <a:t>Este </a:t>
          </a:r>
          <a:r>
            <a:rPr lang="es-ES" sz="1600" kern="1200" dirty="0">
              <a:latin typeface="Calibri" charset="0"/>
              <a:ea typeface="Calibri" charset="0"/>
              <a:cs typeface="Calibri" charset="0"/>
            </a:rPr>
            <a:t>punto es opcional y depende de las empresas el agregarlo.</a:t>
          </a:r>
          <a:endParaRPr lang="es-PE" sz="1600" kern="1200" dirty="0">
            <a:latin typeface="Calibri" panose="020F0502020204030204" pitchFamily="34" charset="0"/>
            <a:cs typeface="Calibri" panose="020F0502020204030204" pitchFamily="34" charset="0"/>
          </a:endParaRPr>
        </a:p>
      </dsp:txBody>
      <dsp:txXfrm>
        <a:off x="5928469" y="698769"/>
        <a:ext cx="2599036" cy="3601440"/>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encabezado"/>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Calibri"/>
              </a:defRPr>
            </a:lvl1pPr>
          </a:lstStyle>
          <a:p>
            <a:endParaRPr lang="es-ES" dirty="0"/>
          </a:p>
        </p:txBody>
      </p:sp>
      <p:sp>
        <p:nvSpPr>
          <p:cNvPr id="3" name="2 Marcador de fecha"/>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Calibri"/>
              </a:defRPr>
            </a:lvl1pPr>
          </a:lstStyle>
          <a:p>
            <a:fld id="{9D357267-F5CB-4939-BF7A-DB6BFA44456E}" type="datetimeFigureOut">
              <a:rPr lang="es-ES" smtClean="0"/>
              <a:pPr/>
              <a:t>24/01/2024</a:t>
            </a:fld>
            <a:endParaRPr lang="es-ES" dirty="0"/>
          </a:p>
        </p:txBody>
      </p:sp>
      <p:sp>
        <p:nvSpPr>
          <p:cNvPr id="4" name="3 Marcador de imagen de diapositiva"/>
          <p:cNvSpPr>
            <a:spLocks noGrp="1" noRot="1" noChangeAspect="1"/>
          </p:cNvSpPr>
          <p:nvPr>
            <p:ph type="sldImg" idx="2"/>
          </p:nvPr>
        </p:nvSpPr>
        <p:spPr>
          <a:xfrm>
            <a:off x="685800" y="685800"/>
            <a:ext cx="5486400" cy="3429000"/>
          </a:xfrm>
          <a:prstGeom prst="rect">
            <a:avLst/>
          </a:prstGeom>
          <a:noFill/>
          <a:ln w="12700">
            <a:solidFill>
              <a:prstClr val="black"/>
            </a:solidFill>
          </a:ln>
        </p:spPr>
        <p:txBody>
          <a:bodyPr vert="horz" lIns="91440" tIns="45720" rIns="91440" bIns="45720" rtlCol="0" anchor="ctr"/>
          <a:lstStyle/>
          <a:p>
            <a:endParaRPr lang="es-ES"/>
          </a:p>
        </p:txBody>
      </p:sp>
      <p:sp>
        <p:nvSpPr>
          <p:cNvPr id="5" name="4 Marcador de notas"/>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5 Marcador de pie de página"/>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Calibri"/>
              </a:defRPr>
            </a:lvl1pPr>
          </a:lstStyle>
          <a:p>
            <a:endParaRPr lang="es-ES" dirty="0"/>
          </a:p>
        </p:txBody>
      </p:sp>
      <p:sp>
        <p:nvSpPr>
          <p:cNvPr id="7" name="6 Marcador de número de diapositiva"/>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Calibri"/>
              </a:defRPr>
            </a:lvl1pPr>
          </a:lstStyle>
          <a:p>
            <a:fld id="{6B7E992D-280B-41DE-9EA7-7D9ADBA98B46}" type="slidenum">
              <a:rPr lang="es-ES" smtClean="0"/>
              <a:pPr/>
              <a:t>‹Nº›</a:t>
            </a:fld>
            <a:endParaRPr lang="es-ES" dirty="0"/>
          </a:p>
        </p:txBody>
      </p:sp>
    </p:spTree>
    <p:extLst>
      <p:ext uri="{BB962C8B-B14F-4D97-AF65-F5344CB8AC3E}">
        <p14:creationId xmlns:p14="http://schemas.microsoft.com/office/powerpoint/2010/main" val="5006820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dirty="0"/>
          </a:p>
        </p:txBody>
      </p:sp>
      <p:sp>
        <p:nvSpPr>
          <p:cNvPr id="4" name="Marcador de número de diapositiva 3"/>
          <p:cNvSpPr>
            <a:spLocks noGrp="1"/>
          </p:cNvSpPr>
          <p:nvPr>
            <p:ph type="sldNum" sz="quarter" idx="10"/>
          </p:nvPr>
        </p:nvSpPr>
        <p:spPr/>
        <p:txBody>
          <a:bodyPr/>
          <a:lstStyle/>
          <a:p>
            <a:fld id="{6B7E992D-280B-41DE-9EA7-7D9ADBA98B46}" type="slidenum">
              <a:rPr lang="es-ES" smtClean="0"/>
              <a:pPr/>
              <a:t>1</a:t>
            </a:fld>
            <a:endParaRPr lang="es-ES"/>
          </a:p>
        </p:txBody>
      </p:sp>
    </p:spTree>
    <p:extLst>
      <p:ext uri="{BB962C8B-B14F-4D97-AF65-F5344CB8AC3E}">
        <p14:creationId xmlns:p14="http://schemas.microsoft.com/office/powerpoint/2010/main" val="17432963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11725">
              <a:buSzPct val="100000"/>
              <a:tabLst>
                <a:tab pos="121285" algn="l"/>
              </a:tabLst>
            </a:pPr>
            <a:r>
              <a:rPr lang="es-ES_tradnl" sz="1600" spc="-10" dirty="0">
                <a:latin typeface="Calibri" charset="0"/>
                <a:ea typeface="Calibri" charset="0"/>
                <a:cs typeface="Calibri" charset="0"/>
              </a:rPr>
              <a:t>Según la complejidad de los procesos, se pueden representar sub procesos. Es decir, un proceso dentro de otro proceso y las actividades al interior de dicho proceso.</a:t>
            </a:r>
          </a:p>
          <a:p>
            <a:endParaRPr lang="es-ES_tradnl" dirty="0"/>
          </a:p>
        </p:txBody>
      </p:sp>
      <p:sp>
        <p:nvSpPr>
          <p:cNvPr id="4" name="Marcador de número de diapositiva 3"/>
          <p:cNvSpPr>
            <a:spLocks noGrp="1"/>
          </p:cNvSpPr>
          <p:nvPr>
            <p:ph type="sldNum" sz="quarter" idx="10"/>
          </p:nvPr>
        </p:nvSpPr>
        <p:spPr/>
        <p:txBody>
          <a:bodyPr/>
          <a:lstStyle/>
          <a:p>
            <a:fld id="{6B7E992D-280B-41DE-9EA7-7D9ADBA98B46}" type="slidenum">
              <a:rPr lang="es-ES" smtClean="0"/>
              <a:pPr/>
              <a:t>14</a:t>
            </a:fld>
            <a:endParaRPr lang="es-ES" dirty="0"/>
          </a:p>
        </p:txBody>
      </p:sp>
    </p:spTree>
    <p:extLst>
      <p:ext uri="{BB962C8B-B14F-4D97-AF65-F5344CB8AC3E}">
        <p14:creationId xmlns:p14="http://schemas.microsoft.com/office/powerpoint/2010/main" val="19278407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11725">
              <a:buSzPct val="100000"/>
              <a:tabLst>
                <a:tab pos="121285" algn="l"/>
              </a:tabLst>
            </a:pPr>
            <a:r>
              <a:rPr lang="es-ES_tradnl" sz="1600" spc="-10" dirty="0">
                <a:latin typeface="Calibri" charset="0"/>
                <a:ea typeface="Calibri" charset="0"/>
                <a:cs typeface="Calibri" charset="0"/>
              </a:rPr>
              <a:t>Según la complejidad de los procesos, se pueden representar sub procesos. Es decir, un proceso dentro de otro proceso y las actividades al interior de dicho proceso.</a:t>
            </a:r>
          </a:p>
          <a:p>
            <a:endParaRPr lang="es-ES_tradnl" dirty="0"/>
          </a:p>
        </p:txBody>
      </p:sp>
      <p:sp>
        <p:nvSpPr>
          <p:cNvPr id="4" name="Marcador de número de diapositiva 3"/>
          <p:cNvSpPr>
            <a:spLocks noGrp="1"/>
          </p:cNvSpPr>
          <p:nvPr>
            <p:ph type="sldNum" sz="quarter" idx="10"/>
          </p:nvPr>
        </p:nvSpPr>
        <p:spPr/>
        <p:txBody>
          <a:bodyPr/>
          <a:lstStyle/>
          <a:p>
            <a:fld id="{6B7E992D-280B-41DE-9EA7-7D9ADBA98B46}" type="slidenum">
              <a:rPr lang="es-ES" smtClean="0"/>
              <a:pPr/>
              <a:t>15</a:t>
            </a:fld>
            <a:endParaRPr lang="es-ES" dirty="0"/>
          </a:p>
        </p:txBody>
      </p:sp>
    </p:spTree>
    <p:extLst>
      <p:ext uri="{BB962C8B-B14F-4D97-AF65-F5344CB8AC3E}">
        <p14:creationId xmlns:p14="http://schemas.microsoft.com/office/powerpoint/2010/main" val="5796762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5"/>
          </p:nvPr>
        </p:nvSpPr>
        <p:spPr/>
        <p:txBody>
          <a:bodyPr/>
          <a:lstStyle/>
          <a:p>
            <a:fld id="{6B7E992D-280B-41DE-9EA7-7D9ADBA98B46}" type="slidenum">
              <a:rPr lang="es-ES" smtClean="0"/>
              <a:pPr/>
              <a:t>16</a:t>
            </a:fld>
            <a:endParaRPr lang="es-ES" dirty="0"/>
          </a:p>
        </p:txBody>
      </p:sp>
    </p:spTree>
    <p:extLst>
      <p:ext uri="{BB962C8B-B14F-4D97-AF65-F5344CB8AC3E}">
        <p14:creationId xmlns:p14="http://schemas.microsoft.com/office/powerpoint/2010/main" val="5232515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dirty="0"/>
          </a:p>
        </p:txBody>
      </p:sp>
      <p:sp>
        <p:nvSpPr>
          <p:cNvPr id="4" name="Marcador de número de diapositiva 3"/>
          <p:cNvSpPr>
            <a:spLocks noGrp="1"/>
          </p:cNvSpPr>
          <p:nvPr>
            <p:ph type="sldNum" sz="quarter" idx="10"/>
          </p:nvPr>
        </p:nvSpPr>
        <p:spPr/>
        <p:txBody>
          <a:bodyPr/>
          <a:lstStyle/>
          <a:p>
            <a:fld id="{6B7E992D-280B-41DE-9EA7-7D9ADBA98B46}" type="slidenum">
              <a:rPr lang="es-ES" smtClean="0"/>
              <a:pPr/>
              <a:t>17</a:t>
            </a:fld>
            <a:endParaRPr lang="es-ES" dirty="0"/>
          </a:p>
        </p:txBody>
      </p:sp>
    </p:spTree>
    <p:extLst>
      <p:ext uri="{BB962C8B-B14F-4D97-AF65-F5344CB8AC3E}">
        <p14:creationId xmlns:p14="http://schemas.microsoft.com/office/powerpoint/2010/main" val="34427249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dirty="0"/>
          </a:p>
        </p:txBody>
      </p:sp>
      <p:sp>
        <p:nvSpPr>
          <p:cNvPr id="4" name="Marcador de número de diapositiva 3"/>
          <p:cNvSpPr>
            <a:spLocks noGrp="1"/>
          </p:cNvSpPr>
          <p:nvPr>
            <p:ph type="sldNum" sz="quarter" idx="10"/>
          </p:nvPr>
        </p:nvSpPr>
        <p:spPr/>
        <p:txBody>
          <a:bodyPr/>
          <a:lstStyle/>
          <a:p>
            <a:fld id="{6B7E992D-280B-41DE-9EA7-7D9ADBA98B46}" type="slidenum">
              <a:rPr lang="es-ES" smtClean="0"/>
              <a:pPr/>
              <a:t>18</a:t>
            </a:fld>
            <a:endParaRPr lang="es-ES" dirty="0"/>
          </a:p>
        </p:txBody>
      </p:sp>
    </p:spTree>
    <p:extLst>
      <p:ext uri="{BB962C8B-B14F-4D97-AF65-F5344CB8AC3E}">
        <p14:creationId xmlns:p14="http://schemas.microsoft.com/office/powerpoint/2010/main" val="17875987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PE" sz="1200" dirty="0">
                <a:latin typeface="Calibri" charset="0"/>
                <a:ea typeface="Calibri" charset="0"/>
                <a:cs typeface="Calibri" charset="0"/>
              </a:rPr>
              <a:t>La información que se incluye dentro de una ficha de proceso puede ser diversa y debe ser decidida por la propia organización.</a:t>
            </a:r>
          </a:p>
          <a:p>
            <a:pPr marL="171450" indent="-171450">
              <a:buFont typeface="Arial" panose="020B0604020202020204" pitchFamily="34" charset="0"/>
              <a:buChar char="•"/>
            </a:pPr>
            <a:r>
              <a:rPr lang="es-ES" dirty="0"/>
              <a:t>En la imagen se observa un ejemplo de como se puede estructurar la información relevante para la elaborar la ficha de proceso. En este caso tenemos campos como: la misión del proceso, el alcance, las interrelaciones mediante las entradas y salidas, los indicadores y las variables de control.</a:t>
            </a:r>
            <a:endParaRPr lang="es-PE" dirty="0"/>
          </a:p>
        </p:txBody>
      </p:sp>
      <p:sp>
        <p:nvSpPr>
          <p:cNvPr id="4" name="Marcador de número de diapositiva 3"/>
          <p:cNvSpPr>
            <a:spLocks noGrp="1"/>
          </p:cNvSpPr>
          <p:nvPr>
            <p:ph type="sldNum" sz="quarter" idx="5"/>
          </p:nvPr>
        </p:nvSpPr>
        <p:spPr/>
        <p:txBody>
          <a:bodyPr/>
          <a:lstStyle/>
          <a:p>
            <a:fld id="{6B7E992D-280B-41DE-9EA7-7D9ADBA98B46}" type="slidenum">
              <a:rPr lang="es-ES" smtClean="0"/>
              <a:pPr/>
              <a:t>19</a:t>
            </a:fld>
            <a:endParaRPr lang="es-ES" dirty="0"/>
          </a:p>
        </p:txBody>
      </p:sp>
    </p:spTree>
    <p:extLst>
      <p:ext uri="{BB962C8B-B14F-4D97-AF65-F5344CB8AC3E}">
        <p14:creationId xmlns:p14="http://schemas.microsoft.com/office/powerpoint/2010/main" val="1305445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normAutofit fontScale="77500" lnSpcReduction="20000"/>
          </a:bodyPr>
          <a:lstStyle/>
          <a:p>
            <a:pPr marL="171450" indent="-171450">
              <a:buFont typeface="Arial" panose="020B0604020202020204" pitchFamily="34" charset="0"/>
              <a:buChar char="•"/>
            </a:pPr>
            <a:endParaRPr lang="es-ES" dirty="0"/>
          </a:p>
          <a:p>
            <a:pPr marL="628650" lvl="1" indent="-171450">
              <a:buFont typeface="Arial" panose="020B0604020202020204" pitchFamily="34" charset="0"/>
              <a:buChar char="•"/>
            </a:pPr>
            <a:endParaRPr lang="es-PE" dirty="0"/>
          </a:p>
        </p:txBody>
      </p:sp>
      <p:sp>
        <p:nvSpPr>
          <p:cNvPr id="4" name="Marcador de número de diapositiva 3"/>
          <p:cNvSpPr>
            <a:spLocks noGrp="1"/>
          </p:cNvSpPr>
          <p:nvPr>
            <p:ph type="sldNum" sz="quarter" idx="5"/>
          </p:nvPr>
        </p:nvSpPr>
        <p:spPr/>
        <p:txBody>
          <a:bodyPr/>
          <a:lstStyle/>
          <a:p>
            <a:fld id="{6B7E992D-280B-41DE-9EA7-7D9ADBA98B46}" type="slidenum">
              <a:rPr lang="es-ES" smtClean="0"/>
              <a:pPr/>
              <a:t>20</a:t>
            </a:fld>
            <a:endParaRPr lang="es-ES" dirty="0"/>
          </a:p>
        </p:txBody>
      </p:sp>
    </p:spTree>
    <p:extLst>
      <p:ext uri="{BB962C8B-B14F-4D97-AF65-F5344CB8AC3E}">
        <p14:creationId xmlns:p14="http://schemas.microsoft.com/office/powerpoint/2010/main" val="16469112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normAutofit fontScale="77500" lnSpcReduction="20000"/>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PE" dirty="0"/>
          </a:p>
        </p:txBody>
      </p:sp>
      <p:sp>
        <p:nvSpPr>
          <p:cNvPr id="4" name="Marcador de número de diapositiva 3"/>
          <p:cNvSpPr>
            <a:spLocks noGrp="1"/>
          </p:cNvSpPr>
          <p:nvPr>
            <p:ph type="sldNum" sz="quarter" idx="5"/>
          </p:nvPr>
        </p:nvSpPr>
        <p:spPr/>
        <p:txBody>
          <a:bodyPr/>
          <a:lstStyle/>
          <a:p>
            <a:fld id="{6B7E992D-280B-41DE-9EA7-7D9ADBA98B46}" type="slidenum">
              <a:rPr lang="es-ES" smtClean="0"/>
              <a:pPr/>
              <a:t>21</a:t>
            </a:fld>
            <a:endParaRPr lang="es-ES" dirty="0"/>
          </a:p>
        </p:txBody>
      </p:sp>
    </p:spTree>
    <p:extLst>
      <p:ext uri="{BB962C8B-B14F-4D97-AF65-F5344CB8AC3E}">
        <p14:creationId xmlns:p14="http://schemas.microsoft.com/office/powerpoint/2010/main" val="304526932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s-PE" sz="1200" dirty="0">
              <a:latin typeface="Calibri" charset="0"/>
              <a:ea typeface="Calibri" charset="0"/>
              <a:cs typeface="Calibri"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PE" dirty="0"/>
          </a:p>
        </p:txBody>
      </p:sp>
      <p:sp>
        <p:nvSpPr>
          <p:cNvPr id="4" name="Marcador de número de diapositiva 3"/>
          <p:cNvSpPr>
            <a:spLocks noGrp="1"/>
          </p:cNvSpPr>
          <p:nvPr>
            <p:ph type="sldNum" sz="quarter" idx="5"/>
          </p:nvPr>
        </p:nvSpPr>
        <p:spPr/>
        <p:txBody>
          <a:bodyPr/>
          <a:lstStyle/>
          <a:p>
            <a:fld id="{6B7E992D-280B-41DE-9EA7-7D9ADBA98B46}" type="slidenum">
              <a:rPr lang="es-ES" smtClean="0"/>
              <a:pPr/>
              <a:t>22</a:t>
            </a:fld>
            <a:endParaRPr lang="es-ES" dirty="0"/>
          </a:p>
        </p:txBody>
      </p:sp>
    </p:spTree>
    <p:extLst>
      <p:ext uri="{BB962C8B-B14F-4D97-AF65-F5344CB8AC3E}">
        <p14:creationId xmlns:p14="http://schemas.microsoft.com/office/powerpoint/2010/main" val="31046272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norm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PE" dirty="0"/>
          </a:p>
        </p:txBody>
      </p:sp>
      <p:sp>
        <p:nvSpPr>
          <p:cNvPr id="4" name="Marcador de número de diapositiva 3"/>
          <p:cNvSpPr>
            <a:spLocks noGrp="1"/>
          </p:cNvSpPr>
          <p:nvPr>
            <p:ph type="sldNum" sz="quarter" idx="5"/>
          </p:nvPr>
        </p:nvSpPr>
        <p:spPr/>
        <p:txBody>
          <a:bodyPr/>
          <a:lstStyle/>
          <a:p>
            <a:fld id="{6B7E992D-280B-41DE-9EA7-7D9ADBA98B46}" type="slidenum">
              <a:rPr lang="es-ES" smtClean="0"/>
              <a:pPr/>
              <a:t>23</a:t>
            </a:fld>
            <a:endParaRPr lang="es-ES" dirty="0"/>
          </a:p>
        </p:txBody>
      </p:sp>
    </p:spTree>
    <p:extLst>
      <p:ext uri="{BB962C8B-B14F-4D97-AF65-F5344CB8AC3E}">
        <p14:creationId xmlns:p14="http://schemas.microsoft.com/office/powerpoint/2010/main" val="32903047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dirty="0"/>
          </a:p>
        </p:txBody>
      </p:sp>
      <p:sp>
        <p:nvSpPr>
          <p:cNvPr id="4" name="Marcador de número de diapositiva 3"/>
          <p:cNvSpPr>
            <a:spLocks noGrp="1"/>
          </p:cNvSpPr>
          <p:nvPr>
            <p:ph type="sldNum" sz="quarter" idx="10"/>
          </p:nvPr>
        </p:nvSpPr>
        <p:spPr/>
        <p:txBody>
          <a:bodyPr/>
          <a:lstStyle/>
          <a:p>
            <a:fld id="{6B7E992D-280B-41DE-9EA7-7D9ADBA98B46}" type="slidenum">
              <a:rPr lang="es-ES" smtClean="0"/>
              <a:pPr/>
              <a:t>3</a:t>
            </a:fld>
            <a:endParaRPr lang="es-ES" dirty="0"/>
          </a:p>
        </p:txBody>
      </p:sp>
    </p:spTree>
    <p:extLst>
      <p:ext uri="{BB962C8B-B14F-4D97-AF65-F5344CB8AC3E}">
        <p14:creationId xmlns:p14="http://schemas.microsoft.com/office/powerpoint/2010/main" val="198643273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PE" dirty="0"/>
          </a:p>
        </p:txBody>
      </p:sp>
      <p:sp>
        <p:nvSpPr>
          <p:cNvPr id="4" name="Marcador de número de diapositiva 3"/>
          <p:cNvSpPr>
            <a:spLocks noGrp="1"/>
          </p:cNvSpPr>
          <p:nvPr>
            <p:ph type="sldNum" sz="quarter" idx="5"/>
          </p:nvPr>
        </p:nvSpPr>
        <p:spPr/>
        <p:txBody>
          <a:bodyPr/>
          <a:lstStyle/>
          <a:p>
            <a:fld id="{6B7E992D-280B-41DE-9EA7-7D9ADBA98B46}" type="slidenum">
              <a:rPr lang="es-ES" smtClean="0"/>
              <a:pPr/>
              <a:t>24</a:t>
            </a:fld>
            <a:endParaRPr lang="es-ES" dirty="0"/>
          </a:p>
        </p:txBody>
      </p:sp>
    </p:spTree>
    <p:extLst>
      <p:ext uri="{BB962C8B-B14F-4D97-AF65-F5344CB8AC3E}">
        <p14:creationId xmlns:p14="http://schemas.microsoft.com/office/powerpoint/2010/main" val="38639912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PE" dirty="0"/>
          </a:p>
        </p:txBody>
      </p:sp>
      <p:sp>
        <p:nvSpPr>
          <p:cNvPr id="4" name="Marcador de número de diapositiva 3"/>
          <p:cNvSpPr>
            <a:spLocks noGrp="1"/>
          </p:cNvSpPr>
          <p:nvPr>
            <p:ph type="sldNum" sz="quarter" idx="5"/>
          </p:nvPr>
        </p:nvSpPr>
        <p:spPr/>
        <p:txBody>
          <a:bodyPr/>
          <a:lstStyle/>
          <a:p>
            <a:fld id="{6B7E992D-280B-41DE-9EA7-7D9ADBA98B46}" type="slidenum">
              <a:rPr lang="es-ES" smtClean="0"/>
              <a:pPr/>
              <a:t>25</a:t>
            </a:fld>
            <a:endParaRPr lang="es-ES" dirty="0"/>
          </a:p>
        </p:txBody>
      </p:sp>
    </p:spTree>
    <p:extLst>
      <p:ext uri="{BB962C8B-B14F-4D97-AF65-F5344CB8AC3E}">
        <p14:creationId xmlns:p14="http://schemas.microsoft.com/office/powerpoint/2010/main" val="282901256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dirty="0"/>
          </a:p>
        </p:txBody>
      </p:sp>
      <p:sp>
        <p:nvSpPr>
          <p:cNvPr id="4" name="Marcador de número de diapositiva 3"/>
          <p:cNvSpPr>
            <a:spLocks noGrp="1"/>
          </p:cNvSpPr>
          <p:nvPr>
            <p:ph type="sldNum" sz="quarter" idx="10"/>
          </p:nvPr>
        </p:nvSpPr>
        <p:spPr/>
        <p:txBody>
          <a:bodyPr/>
          <a:lstStyle/>
          <a:p>
            <a:fld id="{6B7E992D-280B-41DE-9EA7-7D9ADBA98B46}" type="slidenum">
              <a:rPr lang="es-ES" smtClean="0"/>
              <a:pPr/>
              <a:t>26</a:t>
            </a:fld>
            <a:endParaRPr lang="es-ES" dirty="0"/>
          </a:p>
        </p:txBody>
      </p:sp>
    </p:spTree>
    <p:extLst>
      <p:ext uri="{BB962C8B-B14F-4D97-AF65-F5344CB8AC3E}">
        <p14:creationId xmlns:p14="http://schemas.microsoft.com/office/powerpoint/2010/main" val="413098040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dirty="0"/>
          </a:p>
        </p:txBody>
      </p:sp>
      <p:sp>
        <p:nvSpPr>
          <p:cNvPr id="4" name="Marcador de número de diapositiva 3"/>
          <p:cNvSpPr>
            <a:spLocks noGrp="1"/>
          </p:cNvSpPr>
          <p:nvPr>
            <p:ph type="sldNum" sz="quarter" idx="10"/>
          </p:nvPr>
        </p:nvSpPr>
        <p:spPr/>
        <p:txBody>
          <a:bodyPr/>
          <a:lstStyle/>
          <a:p>
            <a:fld id="{6B7E992D-280B-41DE-9EA7-7D9ADBA98B46}" type="slidenum">
              <a:rPr lang="es-ES" smtClean="0"/>
              <a:pPr/>
              <a:t>27</a:t>
            </a:fld>
            <a:endParaRPr lang="es-ES" dirty="0"/>
          </a:p>
        </p:txBody>
      </p:sp>
    </p:spTree>
    <p:extLst>
      <p:ext uri="{BB962C8B-B14F-4D97-AF65-F5344CB8AC3E}">
        <p14:creationId xmlns:p14="http://schemas.microsoft.com/office/powerpoint/2010/main" val="3536886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b="1" dirty="0"/>
              <a:t>Los procesos, </a:t>
            </a:r>
            <a:r>
              <a:rPr lang="es-ES" dirty="0"/>
              <a:t>transforman entradas en salidas; es decir se centran en obtener resultados como consecuencia de la transformación que producen las actividades que lo componen. Debido a esto, los procesos tienen objetivos relacionados con los resultados que obtienen y para ello se debe ejercer un control para que las entradas sean las adecuadas, las actividades se ejecuten de forma conforme y los recursos se empleen en el momento apropiado y de forma correcta.</a:t>
            </a:r>
          </a:p>
          <a:p>
            <a:endParaRPr lang="es-ES" b="1" dirty="0"/>
          </a:p>
          <a:p>
            <a:r>
              <a:rPr lang="es-ES" b="1" dirty="0"/>
              <a:t>Los procedimientos </a:t>
            </a:r>
            <a:r>
              <a:rPr lang="es-ES" dirty="0"/>
              <a:t>sirven para establecer la manera de llevar a cabo una actividad o conjunto de actividades, enfocándose en la forma en la que se debe trabajar para llevar a acabo de una determinada tarea.</a:t>
            </a:r>
          </a:p>
          <a:p>
            <a:endParaRPr lang="es-ES" dirty="0"/>
          </a:p>
          <a:p>
            <a:r>
              <a:rPr lang="es-ES" dirty="0"/>
              <a:t>En resumen, la diferencia fundamental radica en que un procedimiento indica cómo realizar una actividad o conjunto de actividades, mientras que un proceso se enfoca en conseguir un resultado.</a:t>
            </a:r>
            <a:endParaRPr lang="es-PE" dirty="0"/>
          </a:p>
        </p:txBody>
      </p:sp>
      <p:sp>
        <p:nvSpPr>
          <p:cNvPr id="4" name="Marcador de número de diapositiva 3"/>
          <p:cNvSpPr>
            <a:spLocks noGrp="1"/>
          </p:cNvSpPr>
          <p:nvPr>
            <p:ph type="sldNum" sz="quarter" idx="5"/>
          </p:nvPr>
        </p:nvSpPr>
        <p:spPr/>
        <p:txBody>
          <a:bodyPr/>
          <a:lstStyle/>
          <a:p>
            <a:fld id="{6B7E992D-280B-41DE-9EA7-7D9ADBA98B46}" type="slidenum">
              <a:rPr lang="es-ES" smtClean="0"/>
              <a:pPr/>
              <a:t>28</a:t>
            </a:fld>
            <a:endParaRPr lang="es-ES" dirty="0"/>
          </a:p>
        </p:txBody>
      </p:sp>
    </p:spTree>
    <p:extLst>
      <p:ext uri="{BB962C8B-B14F-4D97-AF65-F5344CB8AC3E}">
        <p14:creationId xmlns:p14="http://schemas.microsoft.com/office/powerpoint/2010/main" val="195066141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b="1" dirty="0"/>
              <a:t>Aquí tenemos </a:t>
            </a:r>
            <a:r>
              <a:rPr lang="es-ES" b="0" dirty="0"/>
              <a:t>la definición formal de la ISO9000.</a:t>
            </a:r>
            <a:endParaRPr lang="es-PE" b="0" dirty="0"/>
          </a:p>
        </p:txBody>
      </p:sp>
      <p:sp>
        <p:nvSpPr>
          <p:cNvPr id="4" name="Marcador de número de diapositiva 3"/>
          <p:cNvSpPr>
            <a:spLocks noGrp="1"/>
          </p:cNvSpPr>
          <p:nvPr>
            <p:ph type="sldNum" sz="quarter" idx="5"/>
          </p:nvPr>
        </p:nvSpPr>
        <p:spPr/>
        <p:txBody>
          <a:bodyPr/>
          <a:lstStyle/>
          <a:p>
            <a:fld id="{6B7E992D-280B-41DE-9EA7-7D9ADBA98B46}" type="slidenum">
              <a:rPr lang="es-ES" smtClean="0"/>
              <a:pPr/>
              <a:t>29</a:t>
            </a:fld>
            <a:endParaRPr lang="es-ES" dirty="0"/>
          </a:p>
        </p:txBody>
      </p:sp>
    </p:spTree>
    <p:extLst>
      <p:ext uri="{BB962C8B-B14F-4D97-AF65-F5344CB8AC3E}">
        <p14:creationId xmlns:p14="http://schemas.microsoft.com/office/powerpoint/2010/main" val="29596104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b="1" i="0" kern="1200" dirty="0">
                <a:solidFill>
                  <a:schemeClr val="tx1"/>
                </a:solidFill>
                <a:effectLst/>
                <a:latin typeface="+mn-lt"/>
                <a:ea typeface="+mn-ea"/>
                <a:cs typeface="+mn-cs"/>
              </a:rPr>
              <a:t>Ejemplo Procedimiento</a:t>
            </a:r>
            <a:r>
              <a:rPr lang="es-ES" sz="1200" b="0" i="0" kern="1200" dirty="0">
                <a:solidFill>
                  <a:schemeClr val="tx1"/>
                </a:solidFill>
                <a:effectLst/>
                <a:latin typeface="+mn-lt"/>
                <a:ea typeface="+mn-ea"/>
                <a:cs typeface="+mn-cs"/>
              </a:rPr>
              <a:t>: Imagina que una empresa tiene un procedimiento para la gestión y Registro de documentos. Este procedimiento puede implicar a varias personas de diferentes departamentos. Por ejemplo, el departamento de ventas puede utilizar este procedimiento para gestionar contratos de ventas, con el objetivo de aumentar los ingresos. Al mismo tiempo, el departamento de recursos humanos puede utilizar el mismo procedimiento para gestionar los registros de los empleados, con el objetivo de mantener la conformidad con las leyes laborales. Aunque ambos departamentos utilizan el mismo procedimiento, tienen objetivos diferentes.</a:t>
            </a:r>
          </a:p>
          <a:p>
            <a:endParaRPr lang="es-ES" sz="1200" b="0" i="0" kern="1200" dirty="0">
              <a:solidFill>
                <a:schemeClr val="tx1"/>
              </a:solidFill>
              <a:effectLst/>
              <a:latin typeface="+mn-lt"/>
              <a:ea typeface="+mn-ea"/>
              <a:cs typeface="+mn-cs"/>
            </a:endParaRPr>
          </a:p>
          <a:p>
            <a:r>
              <a:rPr lang="es-ES" sz="1200" b="1" i="0" kern="1200" dirty="0">
                <a:solidFill>
                  <a:schemeClr val="tx1"/>
                </a:solidFill>
                <a:effectLst/>
                <a:latin typeface="+mn-lt"/>
                <a:ea typeface="+mn-ea"/>
                <a:cs typeface="+mn-cs"/>
              </a:rPr>
              <a:t>Ejemplo Proceso</a:t>
            </a:r>
            <a:r>
              <a:rPr lang="es-ES" sz="1200" b="0" i="0" kern="1200" dirty="0">
                <a:solidFill>
                  <a:schemeClr val="tx1"/>
                </a:solidFill>
                <a:effectLst/>
                <a:latin typeface="+mn-lt"/>
                <a:ea typeface="+mn-ea"/>
                <a:cs typeface="+mn-cs"/>
              </a:rPr>
              <a:t>: Ahora, considera el proceso de desarrollo de productos en una empresa de tecnología. Este proceso puede implicar a ingenieros de software, diseñadores de productos, gerentes de proyectos y especialistas en control de calidad, todos ellos de diferentes departamentos. Sin embargo, todos comparten el objetivo común de crear un producto de alta calidad que satisfaga las necesidades de los clientes. Aunque las actividades específicas que realiza cada persona pueden variar, todas están alineadas con el objetivo común del proceso.</a:t>
            </a:r>
            <a:endParaRPr lang="es-PE" dirty="0"/>
          </a:p>
        </p:txBody>
      </p:sp>
      <p:sp>
        <p:nvSpPr>
          <p:cNvPr id="4" name="Marcador de número de diapositiva 3"/>
          <p:cNvSpPr>
            <a:spLocks noGrp="1"/>
          </p:cNvSpPr>
          <p:nvPr>
            <p:ph type="sldNum" sz="quarter" idx="5"/>
          </p:nvPr>
        </p:nvSpPr>
        <p:spPr/>
        <p:txBody>
          <a:bodyPr/>
          <a:lstStyle/>
          <a:p>
            <a:fld id="{6B7E992D-280B-41DE-9EA7-7D9ADBA98B46}" type="slidenum">
              <a:rPr lang="es-ES" smtClean="0"/>
              <a:pPr/>
              <a:t>30</a:t>
            </a:fld>
            <a:endParaRPr lang="es-ES" dirty="0"/>
          </a:p>
        </p:txBody>
      </p:sp>
    </p:spTree>
    <p:extLst>
      <p:ext uri="{BB962C8B-B14F-4D97-AF65-F5344CB8AC3E}">
        <p14:creationId xmlns:p14="http://schemas.microsoft.com/office/powerpoint/2010/main" val="141913935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5"/>
          </p:nvPr>
        </p:nvSpPr>
        <p:spPr/>
        <p:txBody>
          <a:bodyPr/>
          <a:lstStyle/>
          <a:p>
            <a:fld id="{6B7E992D-280B-41DE-9EA7-7D9ADBA98B46}" type="slidenum">
              <a:rPr lang="es-ES" smtClean="0"/>
              <a:pPr/>
              <a:t>31</a:t>
            </a:fld>
            <a:endParaRPr lang="es-ES" dirty="0"/>
          </a:p>
        </p:txBody>
      </p:sp>
    </p:spTree>
    <p:extLst>
      <p:ext uri="{BB962C8B-B14F-4D97-AF65-F5344CB8AC3E}">
        <p14:creationId xmlns:p14="http://schemas.microsoft.com/office/powerpoint/2010/main" val="24655768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dirty="0"/>
          </a:p>
        </p:txBody>
      </p:sp>
      <p:sp>
        <p:nvSpPr>
          <p:cNvPr id="4" name="Marcador de número de diapositiva 3"/>
          <p:cNvSpPr>
            <a:spLocks noGrp="1"/>
          </p:cNvSpPr>
          <p:nvPr>
            <p:ph type="sldNum" sz="quarter" idx="10"/>
          </p:nvPr>
        </p:nvSpPr>
        <p:spPr/>
        <p:txBody>
          <a:bodyPr/>
          <a:lstStyle/>
          <a:p>
            <a:fld id="{6B7E992D-280B-41DE-9EA7-7D9ADBA98B46}" type="slidenum">
              <a:rPr lang="es-ES" smtClean="0"/>
              <a:pPr/>
              <a:t>32</a:t>
            </a:fld>
            <a:endParaRPr lang="es-ES" dirty="0"/>
          </a:p>
        </p:txBody>
      </p:sp>
    </p:spTree>
    <p:extLst>
      <p:ext uri="{BB962C8B-B14F-4D97-AF65-F5344CB8AC3E}">
        <p14:creationId xmlns:p14="http://schemas.microsoft.com/office/powerpoint/2010/main" val="273582424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dirty="0"/>
          </a:p>
        </p:txBody>
      </p:sp>
      <p:sp>
        <p:nvSpPr>
          <p:cNvPr id="4" name="Marcador de número de diapositiva 3"/>
          <p:cNvSpPr>
            <a:spLocks noGrp="1"/>
          </p:cNvSpPr>
          <p:nvPr>
            <p:ph type="sldNum" sz="quarter" idx="10"/>
          </p:nvPr>
        </p:nvSpPr>
        <p:spPr/>
        <p:txBody>
          <a:bodyPr/>
          <a:lstStyle/>
          <a:p>
            <a:fld id="{6B7E992D-280B-41DE-9EA7-7D9ADBA98B46}" type="slidenum">
              <a:rPr lang="es-ES" smtClean="0"/>
              <a:pPr/>
              <a:t>34</a:t>
            </a:fld>
            <a:endParaRPr lang="es-ES" dirty="0"/>
          </a:p>
        </p:txBody>
      </p:sp>
    </p:spTree>
    <p:extLst>
      <p:ext uri="{BB962C8B-B14F-4D97-AF65-F5344CB8AC3E}">
        <p14:creationId xmlns:p14="http://schemas.microsoft.com/office/powerpoint/2010/main" val="17965716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dirty="0"/>
          </a:p>
        </p:txBody>
      </p:sp>
      <p:sp>
        <p:nvSpPr>
          <p:cNvPr id="4" name="Marcador de número de diapositiva 3"/>
          <p:cNvSpPr>
            <a:spLocks noGrp="1"/>
          </p:cNvSpPr>
          <p:nvPr>
            <p:ph type="sldNum" sz="quarter" idx="10"/>
          </p:nvPr>
        </p:nvSpPr>
        <p:spPr/>
        <p:txBody>
          <a:bodyPr/>
          <a:lstStyle/>
          <a:p>
            <a:fld id="{6B7E992D-280B-41DE-9EA7-7D9ADBA98B46}" type="slidenum">
              <a:rPr lang="es-ES" smtClean="0"/>
              <a:pPr/>
              <a:t>4</a:t>
            </a:fld>
            <a:endParaRPr lang="es-ES" dirty="0"/>
          </a:p>
        </p:txBody>
      </p:sp>
    </p:spTree>
    <p:extLst>
      <p:ext uri="{BB962C8B-B14F-4D97-AF65-F5344CB8AC3E}">
        <p14:creationId xmlns:p14="http://schemas.microsoft.com/office/powerpoint/2010/main" val="18556416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PE" sz="1600" dirty="0"/>
              <a:t>En resumen, Dentro de un Mapa de Procesos encontraremos que para cada proceso se puede determinar una forma gráfica de interpretarlo; ya sea mediante un Diagrama de Proceso (para describir las actividades de un proceso), o mediante la Ficha de Proceso (para describir las características de un proceso). </a:t>
            </a:r>
          </a:p>
          <a:p>
            <a:endParaRPr lang="es-ES_tradnl" dirty="0"/>
          </a:p>
        </p:txBody>
      </p:sp>
      <p:sp>
        <p:nvSpPr>
          <p:cNvPr id="4" name="Marcador de número de diapositiva 3"/>
          <p:cNvSpPr>
            <a:spLocks noGrp="1"/>
          </p:cNvSpPr>
          <p:nvPr>
            <p:ph type="sldNum" sz="quarter" idx="10"/>
          </p:nvPr>
        </p:nvSpPr>
        <p:spPr/>
        <p:txBody>
          <a:bodyPr/>
          <a:lstStyle/>
          <a:p>
            <a:fld id="{6B7E992D-280B-41DE-9EA7-7D9ADBA98B46}" type="slidenum">
              <a:rPr lang="es-ES" smtClean="0"/>
              <a:pPr/>
              <a:t>6</a:t>
            </a:fld>
            <a:endParaRPr lang="es-ES" dirty="0"/>
          </a:p>
        </p:txBody>
      </p:sp>
    </p:spTree>
    <p:extLst>
      <p:ext uri="{BB962C8B-B14F-4D97-AF65-F5344CB8AC3E}">
        <p14:creationId xmlns:p14="http://schemas.microsoft.com/office/powerpoint/2010/main" val="17167244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dirty="0"/>
          </a:p>
        </p:txBody>
      </p:sp>
      <p:sp>
        <p:nvSpPr>
          <p:cNvPr id="4" name="Marcador de número de diapositiva 3"/>
          <p:cNvSpPr>
            <a:spLocks noGrp="1"/>
          </p:cNvSpPr>
          <p:nvPr>
            <p:ph type="sldNum" sz="quarter" idx="10"/>
          </p:nvPr>
        </p:nvSpPr>
        <p:spPr/>
        <p:txBody>
          <a:bodyPr/>
          <a:lstStyle/>
          <a:p>
            <a:fld id="{6B7E992D-280B-41DE-9EA7-7D9ADBA98B46}" type="slidenum">
              <a:rPr lang="es-ES" smtClean="0"/>
              <a:pPr/>
              <a:t>7</a:t>
            </a:fld>
            <a:endParaRPr lang="es-ES" dirty="0"/>
          </a:p>
        </p:txBody>
      </p:sp>
    </p:spTree>
    <p:extLst>
      <p:ext uri="{BB962C8B-B14F-4D97-AF65-F5344CB8AC3E}">
        <p14:creationId xmlns:p14="http://schemas.microsoft.com/office/powerpoint/2010/main" val="8357001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PE" sz="1200" dirty="0"/>
              <a:t>En resumen, en un Diagrama de Procesos es necesario identificar claramente, qué actividades se realizan y quién las realiza.</a:t>
            </a:r>
          </a:p>
          <a:p>
            <a:endParaRPr lang="es-PE" dirty="0"/>
          </a:p>
        </p:txBody>
      </p:sp>
      <p:sp>
        <p:nvSpPr>
          <p:cNvPr id="4" name="Marcador de número de diapositiva 3"/>
          <p:cNvSpPr>
            <a:spLocks noGrp="1"/>
          </p:cNvSpPr>
          <p:nvPr>
            <p:ph type="sldNum" sz="quarter" idx="5"/>
          </p:nvPr>
        </p:nvSpPr>
        <p:spPr/>
        <p:txBody>
          <a:bodyPr/>
          <a:lstStyle/>
          <a:p>
            <a:fld id="{6B7E992D-280B-41DE-9EA7-7D9ADBA98B46}" type="slidenum">
              <a:rPr lang="es-ES" smtClean="0"/>
              <a:pPr/>
              <a:t>8</a:t>
            </a:fld>
            <a:endParaRPr lang="es-ES" dirty="0"/>
          </a:p>
        </p:txBody>
      </p:sp>
    </p:spTree>
    <p:extLst>
      <p:ext uri="{BB962C8B-B14F-4D97-AF65-F5344CB8AC3E}">
        <p14:creationId xmlns:p14="http://schemas.microsoft.com/office/powerpoint/2010/main" val="33516965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171450" indent="-171450">
              <a:buFont typeface="Arial" panose="020B0604020202020204" pitchFamily="34" charset="0"/>
              <a:buChar char="•"/>
            </a:pPr>
            <a:r>
              <a:rPr lang="es-ES" b="1" dirty="0"/>
              <a:t>Existen diversas convenciones </a:t>
            </a:r>
            <a:r>
              <a:rPr lang="es-ES" dirty="0"/>
              <a:t>para llevar a cabo esta representación de diagramas de procesos. Los símbolos mostrados son los más usados.</a:t>
            </a:r>
          </a:p>
          <a:p>
            <a:pPr marL="171450" indent="-171450">
              <a:buFont typeface="Arial" panose="020B0604020202020204" pitchFamily="34" charset="0"/>
              <a:buChar char="•"/>
            </a:pPr>
            <a:endParaRPr lang="es-ES" dirty="0"/>
          </a:p>
          <a:p>
            <a:pPr marL="171450" indent="-171450">
              <a:buFont typeface="Arial" panose="020B0604020202020204" pitchFamily="34" charset="0"/>
              <a:buChar char="•"/>
            </a:pPr>
            <a:r>
              <a:rPr lang="es-ES" dirty="0"/>
              <a:t>Cabe resaltar que los diagramas de proceso facilitan el entendimiento de la secuencia e interrelación de las actividades y de cómo estas aportan valor y contribuyen a los resultados.</a:t>
            </a:r>
            <a:endParaRPr lang="es-PE" dirty="0"/>
          </a:p>
        </p:txBody>
      </p:sp>
      <p:sp>
        <p:nvSpPr>
          <p:cNvPr id="4" name="Marcador de número de diapositiva 3"/>
          <p:cNvSpPr>
            <a:spLocks noGrp="1"/>
          </p:cNvSpPr>
          <p:nvPr>
            <p:ph type="sldNum" sz="quarter" idx="5"/>
          </p:nvPr>
        </p:nvSpPr>
        <p:spPr/>
        <p:txBody>
          <a:bodyPr/>
          <a:lstStyle/>
          <a:p>
            <a:fld id="{6B7E992D-280B-41DE-9EA7-7D9ADBA98B46}" type="slidenum">
              <a:rPr lang="es-ES" smtClean="0"/>
              <a:pPr/>
              <a:t>9</a:t>
            </a:fld>
            <a:endParaRPr lang="es-ES" dirty="0"/>
          </a:p>
        </p:txBody>
      </p:sp>
    </p:spTree>
    <p:extLst>
      <p:ext uri="{BB962C8B-B14F-4D97-AF65-F5344CB8AC3E}">
        <p14:creationId xmlns:p14="http://schemas.microsoft.com/office/powerpoint/2010/main" val="35103709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sz="1600" dirty="0"/>
              <a:t>E</a:t>
            </a:r>
            <a:r>
              <a:rPr lang="es-PE" sz="1600" dirty="0"/>
              <a:t>l “Quien” puede ser un rol, un puesto de trabajo, una persona o un departamento o área.</a:t>
            </a:r>
          </a:p>
          <a:p>
            <a:pPr marL="0" marR="0" indent="0" algn="l" defTabSz="914400" rtl="0" eaLnBrk="1" fontAlgn="auto" latinLnBrk="0" hangingPunct="1">
              <a:lnSpc>
                <a:spcPct val="100000"/>
              </a:lnSpc>
              <a:spcBef>
                <a:spcPts val="0"/>
              </a:spcBef>
              <a:spcAft>
                <a:spcPts val="0"/>
              </a:spcAft>
              <a:buClrTx/>
              <a:buSzTx/>
              <a:buFontTx/>
              <a:buNone/>
              <a:tabLst/>
              <a:defRPr/>
            </a:pPr>
            <a:r>
              <a:rPr lang="es-ES" sz="1600" dirty="0"/>
              <a:t>E</a:t>
            </a:r>
            <a:r>
              <a:rPr lang="es-PE" sz="1600" dirty="0"/>
              <a:t>l “Qué” son las actividades y subprocesos que se ejecutan como parte del proceso.</a:t>
            </a:r>
          </a:p>
          <a:p>
            <a:endParaRPr lang="es-ES_tradnl" dirty="0"/>
          </a:p>
        </p:txBody>
      </p:sp>
      <p:sp>
        <p:nvSpPr>
          <p:cNvPr id="4" name="Marcador de número de diapositiva 3"/>
          <p:cNvSpPr>
            <a:spLocks noGrp="1"/>
          </p:cNvSpPr>
          <p:nvPr>
            <p:ph type="sldNum" sz="quarter" idx="10"/>
          </p:nvPr>
        </p:nvSpPr>
        <p:spPr/>
        <p:txBody>
          <a:bodyPr/>
          <a:lstStyle/>
          <a:p>
            <a:fld id="{6B7E992D-280B-41DE-9EA7-7D9ADBA98B46}" type="slidenum">
              <a:rPr lang="es-ES" smtClean="0"/>
              <a:pPr/>
              <a:t>10</a:t>
            </a:fld>
            <a:endParaRPr lang="es-ES" dirty="0"/>
          </a:p>
        </p:txBody>
      </p:sp>
    </p:spTree>
    <p:extLst>
      <p:ext uri="{BB962C8B-B14F-4D97-AF65-F5344CB8AC3E}">
        <p14:creationId xmlns:p14="http://schemas.microsoft.com/office/powerpoint/2010/main" val="8575196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PE" sz="1200" dirty="0"/>
              <a:t>En resumen, en un Diagrama de Procesos es necesario identificar claramente, qué actividades se realizan y quién las realiza.</a:t>
            </a:r>
          </a:p>
          <a:p>
            <a:endParaRPr lang="es-PE" dirty="0"/>
          </a:p>
        </p:txBody>
      </p:sp>
      <p:sp>
        <p:nvSpPr>
          <p:cNvPr id="4" name="Marcador de número de diapositiva 3"/>
          <p:cNvSpPr>
            <a:spLocks noGrp="1"/>
          </p:cNvSpPr>
          <p:nvPr>
            <p:ph type="sldNum" sz="quarter" idx="5"/>
          </p:nvPr>
        </p:nvSpPr>
        <p:spPr/>
        <p:txBody>
          <a:bodyPr/>
          <a:lstStyle/>
          <a:p>
            <a:fld id="{6B7E992D-280B-41DE-9EA7-7D9ADBA98B46}" type="slidenum">
              <a:rPr lang="es-ES" smtClean="0"/>
              <a:pPr/>
              <a:t>13</a:t>
            </a:fld>
            <a:endParaRPr lang="es-ES" dirty="0"/>
          </a:p>
        </p:txBody>
      </p:sp>
    </p:spTree>
    <p:extLst>
      <p:ext uri="{BB962C8B-B14F-4D97-AF65-F5344CB8AC3E}">
        <p14:creationId xmlns:p14="http://schemas.microsoft.com/office/powerpoint/2010/main" val="418001381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Diapositiva de título">
    <p:spTree>
      <p:nvGrpSpPr>
        <p:cNvPr id="1" name=""/>
        <p:cNvGrpSpPr/>
        <p:nvPr/>
      </p:nvGrpSpPr>
      <p:grpSpPr>
        <a:xfrm>
          <a:off x="0" y="0"/>
          <a:ext cx="0" cy="0"/>
          <a:chOff x="0" y="0"/>
          <a:chExt cx="0" cy="0"/>
        </a:xfrm>
      </p:grpSpPr>
      <p:sp>
        <p:nvSpPr>
          <p:cNvPr id="5" name="Rectangle 3">
            <a:extLst>
              <a:ext uri="{FF2B5EF4-FFF2-40B4-BE49-F238E27FC236}">
                <a16:creationId xmlns:a16="http://schemas.microsoft.com/office/drawing/2014/main" id="{E431DC42-303B-F545-9789-3724F9E97760}"/>
              </a:ext>
            </a:extLst>
          </p:cNvPr>
          <p:cNvSpPr/>
          <p:nvPr userDrawn="1"/>
        </p:nvSpPr>
        <p:spPr>
          <a:xfrm>
            <a:off x="7204422" y="5371562"/>
            <a:ext cx="1544012" cy="184666"/>
          </a:xfrm>
          <a:prstGeom prst="rect">
            <a:avLst/>
          </a:prstGeom>
        </p:spPr>
        <p:txBody>
          <a:bodyPr wrap="none">
            <a:spAutoFit/>
          </a:bodyPr>
          <a:lstStyle/>
          <a:p>
            <a:pPr algn="r"/>
            <a:r>
              <a:rPr lang="es-ES_tradnl" sz="600" dirty="0">
                <a:solidFill>
                  <a:schemeClr val="bg1">
                    <a:lumMod val="50000"/>
                  </a:schemeClr>
                </a:solidFill>
              </a:rPr>
              <a:t>© ISIL. Todos los derechos reservados</a:t>
            </a:r>
          </a:p>
        </p:txBody>
      </p:sp>
      <p:sp>
        <p:nvSpPr>
          <p:cNvPr id="8" name="TextBox 7">
            <a:extLst>
              <a:ext uri="{FF2B5EF4-FFF2-40B4-BE49-F238E27FC236}">
                <a16:creationId xmlns:a16="http://schemas.microsoft.com/office/drawing/2014/main" id="{9372701D-0A84-0448-9BAF-91437343CCCB}"/>
              </a:ext>
            </a:extLst>
          </p:cNvPr>
          <p:cNvSpPr txBox="1"/>
          <p:nvPr userDrawn="1"/>
        </p:nvSpPr>
        <p:spPr>
          <a:xfrm>
            <a:off x="876300" y="5343295"/>
            <a:ext cx="3227165" cy="215444"/>
          </a:xfrm>
          <a:prstGeom prst="rect">
            <a:avLst/>
          </a:prstGeom>
          <a:noFill/>
        </p:spPr>
        <p:txBody>
          <a:bodyPr wrap="none" rtlCol="0">
            <a:spAutoFit/>
          </a:bodyPr>
          <a:lstStyle/>
          <a:p>
            <a:r>
              <a:rPr lang="en-US" sz="800" kern="1200" dirty="0">
                <a:solidFill>
                  <a:schemeClr val="bg1">
                    <a:lumMod val="50000"/>
                  </a:schemeClr>
                </a:solidFill>
                <a:latin typeface="Calibri"/>
                <a:ea typeface="+mn-ea"/>
                <a:cs typeface="Calibri"/>
                <a:sym typeface="Wingdings"/>
              </a:rPr>
              <a:t>GESTIÓN DE PROCESOS, SIMULACIÓN Y MEJORA CONTINUA</a:t>
            </a:r>
            <a:r>
              <a:rPr lang="en-US" sz="800" kern="1200" baseline="0" dirty="0">
                <a:solidFill>
                  <a:schemeClr val="bg1">
                    <a:lumMod val="50000"/>
                  </a:schemeClr>
                </a:solidFill>
                <a:latin typeface="Calibri"/>
                <a:ea typeface="+mn-ea"/>
                <a:cs typeface="Calibri"/>
                <a:sym typeface="Wingdings"/>
              </a:rPr>
              <a:t>  </a:t>
            </a:r>
            <a:r>
              <a:rPr lang="en-US" sz="800" dirty="0">
                <a:solidFill>
                  <a:schemeClr val="bg1">
                    <a:lumMod val="50000"/>
                  </a:schemeClr>
                </a:solidFill>
                <a:latin typeface="Calibri"/>
                <a:ea typeface="Wingdings"/>
                <a:cs typeface="Calibri"/>
                <a:sym typeface="Wingdings"/>
              </a:rPr>
              <a:t></a:t>
            </a:r>
            <a:r>
              <a:rPr lang="en-US" sz="800" kern="1200" dirty="0">
                <a:solidFill>
                  <a:schemeClr val="bg1">
                    <a:lumMod val="50000"/>
                  </a:schemeClr>
                </a:solidFill>
                <a:latin typeface="Calibri"/>
                <a:ea typeface="+mn-ea"/>
                <a:cs typeface="Calibri"/>
                <a:sym typeface="Wingdings"/>
              </a:rPr>
              <a:t>  SESIÓN 01</a:t>
            </a:r>
            <a:endParaRPr lang="en-US" sz="800" dirty="0">
              <a:solidFill>
                <a:schemeClr val="bg1">
                  <a:lumMod val="50000"/>
                </a:schemeClr>
              </a:solidFill>
              <a:latin typeface="Calibri"/>
              <a:cs typeface="Calibri"/>
            </a:endParaRPr>
          </a:p>
        </p:txBody>
      </p:sp>
      <p:pic>
        <p:nvPicPr>
          <p:cNvPr id="9" name="Imagen 8">
            <a:extLst>
              <a:ext uri="{FF2B5EF4-FFF2-40B4-BE49-F238E27FC236}">
                <a16:creationId xmlns:a16="http://schemas.microsoft.com/office/drawing/2014/main" id="{7E0D14F7-6E9D-9E40-BFFD-243BDDA808DD}"/>
              </a:ext>
            </a:extLst>
          </p:cNvPr>
          <p:cNvPicPr>
            <a:picLocks noChangeAspect="1"/>
          </p:cNvPicPr>
          <p:nvPr userDrawn="1"/>
        </p:nvPicPr>
        <p:blipFill>
          <a:blip r:embed="rId2" cstate="screen">
            <a:alphaModFix amt="20000"/>
            <a:extLst>
              <a:ext uri="{28A0092B-C50C-407E-A947-70E740481C1C}">
                <a14:useLocalDpi xmlns:a14="http://schemas.microsoft.com/office/drawing/2010/main"/>
              </a:ext>
            </a:extLst>
          </a:blip>
          <a:stretch>
            <a:fillRect/>
          </a:stretch>
        </p:blipFill>
        <p:spPr>
          <a:xfrm>
            <a:off x="506316" y="5349405"/>
            <a:ext cx="369984" cy="206823"/>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ítulo y objetos">
    <p:spTree>
      <p:nvGrpSpPr>
        <p:cNvPr id="1" name=""/>
        <p:cNvGrpSpPr/>
        <p:nvPr/>
      </p:nvGrpSpPr>
      <p:grpSpPr>
        <a:xfrm>
          <a:off x="0" y="0"/>
          <a:ext cx="0" cy="0"/>
          <a:chOff x="0" y="0"/>
          <a:chExt cx="0" cy="0"/>
        </a:xfrm>
      </p:grpSpPr>
      <p:sp>
        <p:nvSpPr>
          <p:cNvPr id="5" name="Rectangle 3">
            <a:extLst>
              <a:ext uri="{FF2B5EF4-FFF2-40B4-BE49-F238E27FC236}">
                <a16:creationId xmlns:a16="http://schemas.microsoft.com/office/drawing/2014/main" id="{E431DC42-303B-F545-9789-3724F9E97760}"/>
              </a:ext>
            </a:extLst>
          </p:cNvPr>
          <p:cNvSpPr/>
          <p:nvPr userDrawn="1"/>
        </p:nvSpPr>
        <p:spPr>
          <a:xfrm>
            <a:off x="7204422" y="5371562"/>
            <a:ext cx="1544012" cy="184666"/>
          </a:xfrm>
          <a:prstGeom prst="rect">
            <a:avLst/>
          </a:prstGeom>
        </p:spPr>
        <p:txBody>
          <a:bodyPr wrap="none">
            <a:spAutoFit/>
          </a:bodyPr>
          <a:lstStyle/>
          <a:p>
            <a:pPr algn="r"/>
            <a:r>
              <a:rPr lang="es-ES_tradnl" sz="600" dirty="0">
                <a:solidFill>
                  <a:schemeClr val="bg1">
                    <a:lumMod val="50000"/>
                  </a:schemeClr>
                </a:solidFill>
              </a:rPr>
              <a:t>© ISIL. Todos los derechos reservados</a:t>
            </a:r>
          </a:p>
        </p:txBody>
      </p:sp>
      <p:sp>
        <p:nvSpPr>
          <p:cNvPr id="6" name="TextBox 7">
            <a:extLst>
              <a:ext uri="{FF2B5EF4-FFF2-40B4-BE49-F238E27FC236}">
                <a16:creationId xmlns:a16="http://schemas.microsoft.com/office/drawing/2014/main" id="{9372701D-0A84-0448-9BAF-91437343CCCB}"/>
              </a:ext>
            </a:extLst>
          </p:cNvPr>
          <p:cNvSpPr txBox="1"/>
          <p:nvPr userDrawn="1"/>
        </p:nvSpPr>
        <p:spPr>
          <a:xfrm>
            <a:off x="876300" y="5343295"/>
            <a:ext cx="3227165" cy="215444"/>
          </a:xfrm>
          <a:prstGeom prst="rect">
            <a:avLst/>
          </a:prstGeom>
          <a:noFill/>
        </p:spPr>
        <p:txBody>
          <a:bodyPr wrap="none" rtlCol="0">
            <a:spAutoFit/>
          </a:bodyPr>
          <a:lstStyle/>
          <a:p>
            <a:r>
              <a:rPr lang="en-US" sz="800" kern="1200" dirty="0">
                <a:solidFill>
                  <a:schemeClr val="bg1">
                    <a:lumMod val="50000"/>
                  </a:schemeClr>
                </a:solidFill>
                <a:latin typeface="Calibri"/>
                <a:ea typeface="+mn-ea"/>
                <a:cs typeface="Calibri"/>
                <a:sym typeface="Wingdings"/>
              </a:rPr>
              <a:t>GESTIÓN DE PROCESOS, SIMULACIÓN Y MEJORA CONTINUA</a:t>
            </a:r>
            <a:r>
              <a:rPr lang="en-US" sz="800" kern="1200" baseline="0" dirty="0">
                <a:solidFill>
                  <a:schemeClr val="bg1">
                    <a:lumMod val="50000"/>
                  </a:schemeClr>
                </a:solidFill>
                <a:latin typeface="Calibri"/>
                <a:ea typeface="+mn-ea"/>
                <a:cs typeface="Calibri"/>
                <a:sym typeface="Wingdings"/>
              </a:rPr>
              <a:t>  </a:t>
            </a:r>
            <a:r>
              <a:rPr lang="en-US" sz="800" dirty="0">
                <a:solidFill>
                  <a:schemeClr val="bg1">
                    <a:lumMod val="50000"/>
                  </a:schemeClr>
                </a:solidFill>
                <a:latin typeface="Calibri"/>
                <a:ea typeface="Wingdings"/>
                <a:cs typeface="Calibri"/>
                <a:sym typeface="Wingdings"/>
              </a:rPr>
              <a:t></a:t>
            </a:r>
            <a:r>
              <a:rPr lang="en-US" sz="800" kern="1200" dirty="0">
                <a:solidFill>
                  <a:schemeClr val="bg1">
                    <a:lumMod val="50000"/>
                  </a:schemeClr>
                </a:solidFill>
                <a:latin typeface="Calibri"/>
                <a:ea typeface="+mn-ea"/>
                <a:cs typeface="Calibri"/>
                <a:sym typeface="Wingdings"/>
              </a:rPr>
              <a:t>  SESIÓN 01</a:t>
            </a:r>
            <a:endParaRPr lang="en-US" sz="800" dirty="0">
              <a:solidFill>
                <a:schemeClr val="bg1">
                  <a:lumMod val="50000"/>
                </a:schemeClr>
              </a:solidFill>
              <a:latin typeface="Calibri"/>
              <a:cs typeface="Calibri"/>
            </a:endParaRPr>
          </a:p>
        </p:txBody>
      </p:sp>
      <p:pic>
        <p:nvPicPr>
          <p:cNvPr id="10" name="Imagen 9">
            <a:extLst>
              <a:ext uri="{FF2B5EF4-FFF2-40B4-BE49-F238E27FC236}">
                <a16:creationId xmlns:a16="http://schemas.microsoft.com/office/drawing/2014/main" id="{7E0D14F7-6E9D-9E40-BFFD-243BDDA808DD}"/>
              </a:ext>
            </a:extLst>
          </p:cNvPr>
          <p:cNvPicPr>
            <a:picLocks noChangeAspect="1"/>
          </p:cNvPicPr>
          <p:nvPr userDrawn="1"/>
        </p:nvPicPr>
        <p:blipFill>
          <a:blip r:embed="rId2" cstate="screen">
            <a:alphaModFix amt="20000"/>
            <a:extLst>
              <a:ext uri="{28A0092B-C50C-407E-A947-70E740481C1C}">
                <a14:useLocalDpi xmlns:a14="http://schemas.microsoft.com/office/drawing/2010/main"/>
              </a:ext>
            </a:extLst>
          </a:blip>
          <a:stretch>
            <a:fillRect/>
          </a:stretch>
        </p:blipFill>
        <p:spPr>
          <a:xfrm>
            <a:off x="506316" y="5349405"/>
            <a:ext cx="369984" cy="206823"/>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264444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Subtema - 1 Imagen A">
    <p:spTree>
      <p:nvGrpSpPr>
        <p:cNvPr id="1" name=""/>
        <p:cNvGrpSpPr/>
        <p:nvPr/>
      </p:nvGrpSpPr>
      <p:grpSpPr>
        <a:xfrm>
          <a:off x="0" y="0"/>
          <a:ext cx="0" cy="0"/>
          <a:chOff x="0" y="0"/>
          <a:chExt cx="0" cy="0"/>
        </a:xfrm>
      </p:grpSpPr>
      <p:sp>
        <p:nvSpPr>
          <p:cNvPr id="18" name="Marcador de posición de imagen 17"/>
          <p:cNvSpPr>
            <a:spLocks noGrp="1"/>
          </p:cNvSpPr>
          <p:nvPr>
            <p:ph type="pic" sz="quarter" idx="11"/>
          </p:nvPr>
        </p:nvSpPr>
        <p:spPr>
          <a:xfrm>
            <a:off x="5045075" y="881063"/>
            <a:ext cx="3624263" cy="4308475"/>
          </a:xfrm>
          <a:prstGeom prst="rect">
            <a:avLst/>
          </a:prstGeom>
        </p:spPr>
        <p:txBody>
          <a:bodyPr vert="horz"/>
          <a:lstStyle/>
          <a:p>
            <a:endParaRPr lang="es-ES"/>
          </a:p>
        </p:txBody>
      </p:sp>
    </p:spTree>
    <p:extLst>
      <p:ext uri="{BB962C8B-B14F-4D97-AF65-F5344CB8AC3E}">
        <p14:creationId xmlns:p14="http://schemas.microsoft.com/office/powerpoint/2010/main" val="132268402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2.emf"/><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6" name="Rectangle 3">
            <a:extLst>
              <a:ext uri="{FF2B5EF4-FFF2-40B4-BE49-F238E27FC236}">
                <a16:creationId xmlns:a16="http://schemas.microsoft.com/office/drawing/2014/main" id="{E431DC42-303B-F545-9789-3724F9E97760}"/>
              </a:ext>
            </a:extLst>
          </p:cNvPr>
          <p:cNvSpPr/>
          <p:nvPr userDrawn="1"/>
        </p:nvSpPr>
        <p:spPr>
          <a:xfrm>
            <a:off x="7204422" y="5371562"/>
            <a:ext cx="1544012" cy="184666"/>
          </a:xfrm>
          <a:prstGeom prst="rect">
            <a:avLst/>
          </a:prstGeom>
        </p:spPr>
        <p:txBody>
          <a:bodyPr wrap="none">
            <a:spAutoFit/>
          </a:bodyPr>
          <a:lstStyle/>
          <a:p>
            <a:pPr algn="r"/>
            <a:r>
              <a:rPr lang="es-ES_tradnl" sz="600" dirty="0">
                <a:solidFill>
                  <a:schemeClr val="bg1">
                    <a:lumMod val="50000"/>
                  </a:schemeClr>
                </a:solidFill>
              </a:rPr>
              <a:t>© ISIL. Todos los derechos reservados</a:t>
            </a:r>
          </a:p>
        </p:txBody>
      </p:sp>
      <p:sp>
        <p:nvSpPr>
          <p:cNvPr id="6" name="TextBox 7">
            <a:extLst>
              <a:ext uri="{FF2B5EF4-FFF2-40B4-BE49-F238E27FC236}">
                <a16:creationId xmlns:a16="http://schemas.microsoft.com/office/drawing/2014/main" id="{9372701D-0A84-0448-9BAF-91437343CCCB}"/>
              </a:ext>
            </a:extLst>
          </p:cNvPr>
          <p:cNvSpPr txBox="1"/>
          <p:nvPr userDrawn="1"/>
        </p:nvSpPr>
        <p:spPr>
          <a:xfrm>
            <a:off x="876300" y="5343295"/>
            <a:ext cx="3227165" cy="215444"/>
          </a:xfrm>
          <a:prstGeom prst="rect">
            <a:avLst/>
          </a:prstGeom>
          <a:noFill/>
        </p:spPr>
        <p:txBody>
          <a:bodyPr wrap="none" rtlCol="0">
            <a:spAutoFit/>
          </a:bodyPr>
          <a:lstStyle/>
          <a:p>
            <a:r>
              <a:rPr lang="en-US" sz="800" kern="1200" dirty="0">
                <a:solidFill>
                  <a:schemeClr val="bg1">
                    <a:lumMod val="50000"/>
                  </a:schemeClr>
                </a:solidFill>
                <a:latin typeface="Calibri"/>
                <a:ea typeface="+mn-ea"/>
                <a:cs typeface="Calibri"/>
                <a:sym typeface="Wingdings"/>
              </a:rPr>
              <a:t>GESTIÓN DE PROCESOS, SIMULACIÓN Y MEJORA CONTINUA</a:t>
            </a:r>
            <a:r>
              <a:rPr lang="en-US" sz="800" kern="1200" baseline="0" dirty="0">
                <a:solidFill>
                  <a:schemeClr val="bg1">
                    <a:lumMod val="50000"/>
                  </a:schemeClr>
                </a:solidFill>
                <a:latin typeface="Calibri"/>
                <a:ea typeface="+mn-ea"/>
                <a:cs typeface="Calibri"/>
                <a:sym typeface="Wingdings"/>
              </a:rPr>
              <a:t>  </a:t>
            </a:r>
            <a:r>
              <a:rPr lang="en-US" sz="800" dirty="0">
                <a:solidFill>
                  <a:schemeClr val="bg1">
                    <a:lumMod val="50000"/>
                  </a:schemeClr>
                </a:solidFill>
                <a:latin typeface="Calibri"/>
                <a:ea typeface="Wingdings"/>
                <a:cs typeface="Calibri"/>
                <a:sym typeface="Wingdings"/>
              </a:rPr>
              <a:t></a:t>
            </a:r>
            <a:r>
              <a:rPr lang="en-US" sz="800" kern="1200" dirty="0">
                <a:solidFill>
                  <a:schemeClr val="bg1">
                    <a:lumMod val="50000"/>
                  </a:schemeClr>
                </a:solidFill>
                <a:latin typeface="Calibri"/>
                <a:ea typeface="+mn-ea"/>
                <a:cs typeface="Calibri"/>
                <a:sym typeface="Wingdings"/>
              </a:rPr>
              <a:t>  SESIÓN 05</a:t>
            </a:r>
            <a:endParaRPr lang="en-US" sz="800" dirty="0">
              <a:solidFill>
                <a:schemeClr val="bg1">
                  <a:lumMod val="50000"/>
                </a:schemeClr>
              </a:solidFill>
              <a:latin typeface="Calibri"/>
              <a:cs typeface="Calibri"/>
            </a:endParaRPr>
          </a:p>
        </p:txBody>
      </p:sp>
      <p:pic>
        <p:nvPicPr>
          <p:cNvPr id="7" name="Imagen 6">
            <a:extLst>
              <a:ext uri="{FF2B5EF4-FFF2-40B4-BE49-F238E27FC236}">
                <a16:creationId xmlns:a16="http://schemas.microsoft.com/office/drawing/2014/main" id="{7E0D14F7-6E9D-9E40-BFFD-243BDDA808DD}"/>
              </a:ext>
            </a:extLst>
          </p:cNvPr>
          <p:cNvPicPr>
            <a:picLocks noChangeAspect="1"/>
          </p:cNvPicPr>
          <p:nvPr userDrawn="1"/>
        </p:nvPicPr>
        <p:blipFill>
          <a:blip r:embed="rId6" cstate="screen">
            <a:alphaModFix amt="20000"/>
            <a:extLst>
              <a:ext uri="{28A0092B-C50C-407E-A947-70E740481C1C}">
                <a14:useLocalDpi xmlns:a14="http://schemas.microsoft.com/office/drawing/2010/main"/>
              </a:ext>
            </a:extLst>
          </a:blip>
          <a:stretch>
            <a:fillRect/>
          </a:stretch>
        </p:blipFill>
        <p:spPr>
          <a:xfrm>
            <a:off x="506316" y="5349405"/>
            <a:ext cx="369984" cy="206823"/>
          </a:xfrm>
          <a:prstGeom prst="rect">
            <a:avLst/>
          </a:prstGeom>
        </p:spPr>
      </p:pic>
    </p:spTree>
  </p:cSld>
  <p:clrMap bg1="lt1" tx1="dk1" bg2="lt2" tx2="dk2" accent1="accent1" accent2="accent2" accent3="accent3" accent4="accent4" accent5="accent5" accent6="accent6" hlink="hlink" folHlink="folHlink"/>
  <p:sldLayoutIdLst>
    <p:sldLayoutId id="2147483683" r:id="rId1"/>
    <p:sldLayoutId id="2147483673" r:id="rId2"/>
    <p:sldLayoutId id="2147483684" r:id="rId3"/>
    <p:sldLayoutId id="2147483685" r:id="rId4"/>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lang="es-ES" sz="3200" b="0" smtClean="0">
          <a:solidFill>
            <a:schemeClr val="tx1"/>
          </a:solidFill>
          <a:latin typeface="+mn-lt"/>
          <a:ea typeface="+mn-ea"/>
          <a:cs typeface="+mn-cs"/>
        </a:defRPr>
      </a:lvl1pPr>
      <a:lvl2pPr marL="742950" indent="-285750" algn="l" rtl="0" eaLnBrk="0" fontAlgn="base" hangingPunct="0">
        <a:spcBef>
          <a:spcPct val="20000"/>
        </a:spcBef>
        <a:spcAft>
          <a:spcPct val="0"/>
        </a:spcAft>
        <a:buChar char="–"/>
        <a:defRPr lang="es-ES" sz="2800" smtClean="0">
          <a:solidFill>
            <a:schemeClr val="tx1"/>
          </a:solidFill>
          <a:latin typeface="+mn-lt"/>
        </a:defRPr>
      </a:lvl2pPr>
      <a:lvl3pPr marL="1143000" indent="-228600" algn="l" rtl="0" eaLnBrk="0" fontAlgn="base" hangingPunct="0">
        <a:spcBef>
          <a:spcPct val="20000"/>
        </a:spcBef>
        <a:spcAft>
          <a:spcPct val="0"/>
        </a:spcAft>
        <a:buChar char="•"/>
        <a:defRPr lang="es-ES" sz="2400" smtClean="0">
          <a:solidFill>
            <a:schemeClr val="tx1"/>
          </a:solidFill>
          <a:latin typeface="+mn-lt"/>
        </a:defRPr>
      </a:lvl3pPr>
      <a:lvl4pPr marL="1600200" indent="-228600" algn="l" rtl="0" eaLnBrk="0" fontAlgn="base" hangingPunct="0">
        <a:spcBef>
          <a:spcPct val="20000"/>
        </a:spcBef>
        <a:spcAft>
          <a:spcPct val="0"/>
        </a:spcAft>
        <a:buChar char="–"/>
        <a:defRPr lang="es-ES" sz="2000" smtClean="0">
          <a:solidFill>
            <a:schemeClr val="tx1"/>
          </a:solidFill>
          <a:latin typeface="+mn-lt"/>
        </a:defRPr>
      </a:lvl4pPr>
      <a:lvl5pPr marL="2057400" indent="-228600" algn="l" rtl="0" eaLnBrk="0" fontAlgn="base" hangingPunct="0">
        <a:spcBef>
          <a:spcPct val="20000"/>
        </a:spcBef>
        <a:spcAft>
          <a:spcPct val="0"/>
        </a:spcAft>
        <a:buChar char="»"/>
        <a:defRPr lang="es-ES" sz="2000" smtClean="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8.emf"/><Relationship Id="rId3" Type="http://schemas.openxmlformats.org/officeDocument/2006/relationships/image" Target="../media/image3.emf"/><Relationship Id="rId7" Type="http://schemas.openxmlformats.org/officeDocument/2006/relationships/image" Target="../media/image7.emf"/><Relationship Id="rId2" Type="http://schemas.openxmlformats.org/officeDocument/2006/relationships/notesSlide" Target="../notesSlides/notesSlide1.xml"/><Relationship Id="rId1" Type="http://schemas.openxmlformats.org/officeDocument/2006/relationships/slideLayout" Target="../slideLayouts/slideLayout3.xml"/><Relationship Id="rId6" Type="http://schemas.openxmlformats.org/officeDocument/2006/relationships/image" Target="../media/image6.emf"/><Relationship Id="rId5" Type="http://schemas.openxmlformats.org/officeDocument/2006/relationships/image" Target="../media/image5.emf"/><Relationship Id="rId10" Type="http://schemas.openxmlformats.org/officeDocument/2006/relationships/image" Target="../media/image10.png"/><Relationship Id="rId4" Type="http://schemas.openxmlformats.org/officeDocument/2006/relationships/image" Target="../media/image4.emf"/><Relationship Id="rId9" Type="http://schemas.openxmlformats.org/officeDocument/2006/relationships/image" Target="../media/image9.emf"/></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18.jpe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18.jpeg"/></Relationships>
</file>

<file path=ppt/slides/_rels/slide1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tiff"/></Relationships>
</file>

<file path=ppt/slides/_rels/slide2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7.xml"/><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8.xml"/><Relationship Id="rId1" Type="http://schemas.openxmlformats.org/officeDocument/2006/relationships/slideLayout" Target="../slideLayouts/slideLayout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9.xml"/><Relationship Id="rId1" Type="http://schemas.openxmlformats.org/officeDocument/2006/relationships/slideLayout" Target="../slideLayouts/slideLayout4.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27.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28.xml"/><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2.emf"/><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29.xml"/><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3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2.emf"/><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emf"/><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18.jpe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ctángulo 40"/>
          <p:cNvSpPr/>
          <p:nvPr/>
        </p:nvSpPr>
        <p:spPr>
          <a:xfrm>
            <a:off x="182879" y="5120640"/>
            <a:ext cx="4304965" cy="4620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4" name="Rectángulo 23"/>
          <p:cNvSpPr/>
          <p:nvPr/>
        </p:nvSpPr>
        <p:spPr>
          <a:xfrm>
            <a:off x="3743325" y="2200"/>
            <a:ext cx="5400675" cy="5715000"/>
          </a:xfrm>
          <a:prstGeom prst="rect">
            <a:avLst/>
          </a:prstGeom>
          <a:solidFill>
            <a:srgbClr val="ACD1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pic>
        <p:nvPicPr>
          <p:cNvPr id="19" name="Imagen 18"/>
          <p:cNvPicPr>
            <a:picLocks noChangeAspect="1"/>
          </p:cNvPicPr>
          <p:nvPr/>
        </p:nvPicPr>
        <p:blipFill>
          <a:blip r:embed="rId3"/>
          <a:stretch>
            <a:fillRect/>
          </a:stretch>
        </p:blipFill>
        <p:spPr>
          <a:xfrm>
            <a:off x="503238" y="1885863"/>
            <a:ext cx="174625" cy="174625"/>
          </a:xfrm>
          <a:prstGeom prst="rect">
            <a:avLst/>
          </a:prstGeom>
        </p:spPr>
      </p:pic>
      <p:sp>
        <p:nvSpPr>
          <p:cNvPr id="23" name="CuadroTexto 22">
            <a:extLst>
              <a:ext uri="{FF2B5EF4-FFF2-40B4-BE49-F238E27FC236}">
                <a16:creationId xmlns:a16="http://schemas.microsoft.com/office/drawing/2014/main" id="{00376003-8003-B944-8B01-9A232A7A385C}"/>
              </a:ext>
            </a:extLst>
          </p:cNvPr>
          <p:cNvSpPr txBox="1"/>
          <p:nvPr/>
        </p:nvSpPr>
        <p:spPr>
          <a:xfrm>
            <a:off x="503238" y="808689"/>
            <a:ext cx="3104743" cy="138499"/>
          </a:xfrm>
          <a:prstGeom prst="rect">
            <a:avLst/>
          </a:prstGeom>
          <a:noFill/>
        </p:spPr>
        <p:txBody>
          <a:bodyPr wrap="square" lIns="0" tIns="0" rIns="0" bIns="0" rtlCol="0">
            <a:spAutoFit/>
          </a:bodyPr>
          <a:lstStyle/>
          <a:p>
            <a:r>
              <a:rPr lang="es-ES_tradnl" sz="900" b="1" dirty="0">
                <a:solidFill>
                  <a:srgbClr val="6C6D6C"/>
                </a:solidFill>
                <a:latin typeface="Calibri" charset="0"/>
                <a:cs typeface="Calibri" charset="0"/>
              </a:rPr>
              <a:t>GESTIÓN DE PROCESOS, SIMULACIÓN Y MEJORA CONTINUA</a:t>
            </a:r>
          </a:p>
        </p:txBody>
      </p:sp>
      <p:pic>
        <p:nvPicPr>
          <p:cNvPr id="26" name="Imagen 25"/>
          <p:cNvPicPr>
            <a:picLocks noChangeAspect="1"/>
          </p:cNvPicPr>
          <p:nvPr/>
        </p:nvPicPr>
        <p:blipFill>
          <a:blip r:embed="rId4">
            <a:alphaModFix amt="35000"/>
          </a:blip>
          <a:stretch>
            <a:fillRect/>
          </a:stretch>
        </p:blipFill>
        <p:spPr>
          <a:xfrm flipH="1">
            <a:off x="7912730" y="3083101"/>
            <a:ext cx="330754" cy="210584"/>
          </a:xfrm>
          <a:prstGeom prst="rect">
            <a:avLst/>
          </a:prstGeom>
        </p:spPr>
      </p:pic>
      <p:pic>
        <p:nvPicPr>
          <p:cNvPr id="30" name="Imagen 29"/>
          <p:cNvPicPr>
            <a:picLocks noChangeAspect="1"/>
          </p:cNvPicPr>
          <p:nvPr/>
        </p:nvPicPr>
        <p:blipFill>
          <a:blip r:embed="rId5">
            <a:alphaModFix amt="35000"/>
          </a:blip>
          <a:stretch>
            <a:fillRect/>
          </a:stretch>
        </p:blipFill>
        <p:spPr>
          <a:xfrm>
            <a:off x="7509203" y="1095185"/>
            <a:ext cx="114521" cy="114521"/>
          </a:xfrm>
          <a:prstGeom prst="rect">
            <a:avLst/>
          </a:prstGeom>
        </p:spPr>
      </p:pic>
      <p:pic>
        <p:nvPicPr>
          <p:cNvPr id="37" name="Imagen 36"/>
          <p:cNvPicPr>
            <a:picLocks noChangeAspect="1"/>
          </p:cNvPicPr>
          <p:nvPr/>
        </p:nvPicPr>
        <p:blipFill>
          <a:blip r:embed="rId4">
            <a:alphaModFix amt="35000"/>
          </a:blip>
          <a:stretch>
            <a:fillRect/>
          </a:stretch>
        </p:blipFill>
        <p:spPr>
          <a:xfrm>
            <a:off x="4487845" y="2266121"/>
            <a:ext cx="317533" cy="196092"/>
          </a:xfrm>
          <a:prstGeom prst="rect">
            <a:avLst/>
          </a:prstGeom>
        </p:spPr>
      </p:pic>
      <p:pic>
        <p:nvPicPr>
          <p:cNvPr id="39" name="Imagen 38"/>
          <p:cNvPicPr>
            <a:picLocks noChangeAspect="1"/>
          </p:cNvPicPr>
          <p:nvPr/>
        </p:nvPicPr>
        <p:blipFill>
          <a:blip r:embed="rId4">
            <a:alphaModFix amt="35000"/>
          </a:blip>
          <a:stretch>
            <a:fillRect/>
          </a:stretch>
        </p:blipFill>
        <p:spPr>
          <a:xfrm flipH="1">
            <a:off x="8111944" y="1223486"/>
            <a:ext cx="263080" cy="167497"/>
          </a:xfrm>
          <a:prstGeom prst="rect">
            <a:avLst/>
          </a:prstGeom>
        </p:spPr>
      </p:pic>
      <p:pic>
        <p:nvPicPr>
          <p:cNvPr id="40" name="Imagen 39"/>
          <p:cNvPicPr>
            <a:picLocks noChangeAspect="1"/>
          </p:cNvPicPr>
          <p:nvPr/>
        </p:nvPicPr>
        <p:blipFill>
          <a:blip r:embed="rId5">
            <a:alphaModFix amt="35000"/>
          </a:blip>
          <a:stretch>
            <a:fillRect/>
          </a:stretch>
        </p:blipFill>
        <p:spPr>
          <a:xfrm>
            <a:off x="5576266" y="2378873"/>
            <a:ext cx="114521" cy="114521"/>
          </a:xfrm>
          <a:prstGeom prst="rect">
            <a:avLst/>
          </a:prstGeom>
        </p:spPr>
      </p:pic>
      <p:pic>
        <p:nvPicPr>
          <p:cNvPr id="48" name="Imagen 47"/>
          <p:cNvPicPr>
            <a:picLocks noChangeAspect="1"/>
          </p:cNvPicPr>
          <p:nvPr/>
        </p:nvPicPr>
        <p:blipFill>
          <a:blip r:embed="rId4">
            <a:alphaModFix amt="35000"/>
          </a:blip>
          <a:stretch>
            <a:fillRect/>
          </a:stretch>
        </p:blipFill>
        <p:spPr>
          <a:xfrm flipH="1">
            <a:off x="5887997" y="1698053"/>
            <a:ext cx="272736" cy="173645"/>
          </a:xfrm>
          <a:prstGeom prst="rect">
            <a:avLst/>
          </a:prstGeom>
        </p:spPr>
      </p:pic>
      <p:pic>
        <p:nvPicPr>
          <p:cNvPr id="50" name="Imagen 49"/>
          <p:cNvPicPr>
            <a:picLocks noChangeAspect="1"/>
          </p:cNvPicPr>
          <p:nvPr/>
        </p:nvPicPr>
        <p:blipFill>
          <a:blip r:embed="rId5">
            <a:alphaModFix amt="35000"/>
          </a:blip>
          <a:stretch>
            <a:fillRect/>
          </a:stretch>
        </p:blipFill>
        <p:spPr>
          <a:xfrm>
            <a:off x="8505456" y="2569985"/>
            <a:ext cx="76092" cy="76092"/>
          </a:xfrm>
          <a:prstGeom prst="rect">
            <a:avLst/>
          </a:prstGeom>
        </p:spPr>
      </p:pic>
      <p:pic>
        <p:nvPicPr>
          <p:cNvPr id="8" name="Imagen 7"/>
          <p:cNvPicPr>
            <a:picLocks noChangeAspect="1"/>
          </p:cNvPicPr>
          <p:nvPr/>
        </p:nvPicPr>
        <p:blipFill>
          <a:blip r:embed="rId6">
            <a:alphaModFix amt="35000"/>
          </a:blip>
          <a:stretch>
            <a:fillRect/>
          </a:stretch>
        </p:blipFill>
        <p:spPr>
          <a:xfrm>
            <a:off x="6200774" y="560161"/>
            <a:ext cx="635554" cy="635554"/>
          </a:xfrm>
          <a:prstGeom prst="rect">
            <a:avLst/>
          </a:prstGeom>
        </p:spPr>
      </p:pic>
      <p:pic>
        <p:nvPicPr>
          <p:cNvPr id="10" name="Imagen 9"/>
          <p:cNvPicPr>
            <a:picLocks noChangeAspect="1"/>
          </p:cNvPicPr>
          <p:nvPr/>
        </p:nvPicPr>
        <p:blipFill>
          <a:blip r:embed="rId7">
            <a:alphaModFix amt="41000"/>
          </a:blip>
          <a:stretch>
            <a:fillRect/>
          </a:stretch>
        </p:blipFill>
        <p:spPr>
          <a:xfrm>
            <a:off x="7641486" y="1778879"/>
            <a:ext cx="660479" cy="735049"/>
          </a:xfrm>
          <a:prstGeom prst="rect">
            <a:avLst/>
          </a:prstGeom>
        </p:spPr>
      </p:pic>
      <p:pic>
        <p:nvPicPr>
          <p:cNvPr id="11" name="Imagen 10"/>
          <p:cNvPicPr>
            <a:picLocks noChangeAspect="1"/>
          </p:cNvPicPr>
          <p:nvPr/>
        </p:nvPicPr>
        <p:blipFill>
          <a:blip r:embed="rId8">
            <a:alphaModFix amt="41000"/>
          </a:blip>
          <a:stretch>
            <a:fillRect/>
          </a:stretch>
        </p:blipFill>
        <p:spPr>
          <a:xfrm>
            <a:off x="5061550" y="1439333"/>
            <a:ext cx="400659" cy="560923"/>
          </a:xfrm>
          <a:prstGeom prst="rect">
            <a:avLst/>
          </a:prstGeom>
        </p:spPr>
      </p:pic>
      <p:pic>
        <p:nvPicPr>
          <p:cNvPr id="12" name="Imagen 11"/>
          <p:cNvPicPr>
            <a:picLocks noChangeAspect="1"/>
          </p:cNvPicPr>
          <p:nvPr/>
        </p:nvPicPr>
        <p:blipFill>
          <a:blip r:embed="rId9">
            <a:alphaModFix amt="41000"/>
          </a:blip>
          <a:stretch>
            <a:fillRect/>
          </a:stretch>
        </p:blipFill>
        <p:spPr>
          <a:xfrm>
            <a:off x="4790427" y="2946166"/>
            <a:ext cx="541333" cy="451111"/>
          </a:xfrm>
          <a:prstGeom prst="rect">
            <a:avLst/>
          </a:prstGeom>
        </p:spPr>
      </p:pic>
      <p:sp>
        <p:nvSpPr>
          <p:cNvPr id="27" name="Rectángulo 26"/>
          <p:cNvSpPr/>
          <p:nvPr/>
        </p:nvSpPr>
        <p:spPr>
          <a:xfrm>
            <a:off x="503237" y="3219842"/>
            <a:ext cx="2298957" cy="650050"/>
          </a:xfrm>
          <a:prstGeom prst="rect">
            <a:avLst/>
          </a:prstGeom>
        </p:spPr>
        <p:txBody>
          <a:bodyPr wrap="square" lIns="0" tIns="0" rIns="0" bIns="0">
            <a:spAutoFit/>
          </a:bodyPr>
          <a:lstStyle/>
          <a:p>
            <a:pPr marL="177800" indent="-177800">
              <a:lnSpc>
                <a:spcPct val="120000"/>
              </a:lnSpc>
              <a:buClr>
                <a:srgbClr val="ACD144"/>
              </a:buClr>
              <a:buSzPct val="100000"/>
              <a:buFont typeface="Arial"/>
              <a:buChar char="•"/>
            </a:pPr>
            <a:r>
              <a:rPr lang="es-ES" sz="1200" dirty="0">
                <a:latin typeface="Graphik Medium" charset="0"/>
                <a:ea typeface="Graphik Medium" charset="0"/>
                <a:cs typeface="Graphik Medium" charset="0"/>
              </a:rPr>
              <a:t>Diagrama de proceso</a:t>
            </a:r>
          </a:p>
          <a:p>
            <a:pPr marL="177800" indent="-177800">
              <a:lnSpc>
                <a:spcPct val="120000"/>
              </a:lnSpc>
              <a:buClr>
                <a:srgbClr val="ACD144"/>
              </a:buClr>
              <a:buSzPct val="100000"/>
              <a:buFont typeface="Arial"/>
              <a:buChar char="•"/>
            </a:pPr>
            <a:r>
              <a:rPr lang="es-ES" sz="1200" dirty="0">
                <a:latin typeface="Graphik Medium" charset="0"/>
                <a:ea typeface="Graphik Medium" charset="0"/>
                <a:cs typeface="Graphik Medium" charset="0"/>
              </a:rPr>
              <a:t>Ficha de proceso</a:t>
            </a:r>
          </a:p>
          <a:p>
            <a:pPr marL="177800" indent="-177800">
              <a:lnSpc>
                <a:spcPct val="120000"/>
              </a:lnSpc>
              <a:buClr>
                <a:srgbClr val="ACD144"/>
              </a:buClr>
              <a:buSzPct val="100000"/>
              <a:buFont typeface="Arial"/>
              <a:buChar char="•"/>
            </a:pPr>
            <a:r>
              <a:rPr lang="es-ES" sz="1200" dirty="0">
                <a:latin typeface="Graphik Medium" charset="0"/>
                <a:ea typeface="Graphik Medium" charset="0"/>
                <a:cs typeface="Graphik Medium" charset="0"/>
              </a:rPr>
              <a:t>Proceso vs Procedimiento </a:t>
            </a:r>
          </a:p>
        </p:txBody>
      </p:sp>
      <p:sp>
        <p:nvSpPr>
          <p:cNvPr id="28" name="CuadroTexto 27">
            <a:extLst>
              <a:ext uri="{FF2B5EF4-FFF2-40B4-BE49-F238E27FC236}">
                <a16:creationId xmlns:a16="http://schemas.microsoft.com/office/drawing/2014/main" id="{93FC3217-3DCC-0941-BA6B-6CEEC9F1D080}"/>
              </a:ext>
            </a:extLst>
          </p:cNvPr>
          <p:cNvSpPr txBox="1"/>
          <p:nvPr/>
        </p:nvSpPr>
        <p:spPr>
          <a:xfrm>
            <a:off x="743902" y="1819386"/>
            <a:ext cx="1457648" cy="307777"/>
          </a:xfrm>
          <a:prstGeom prst="rect">
            <a:avLst/>
          </a:prstGeom>
          <a:noFill/>
        </p:spPr>
        <p:txBody>
          <a:bodyPr wrap="square" lIns="0" tIns="0" rIns="0" bIns="0" rtlCol="0">
            <a:spAutoFit/>
          </a:bodyPr>
          <a:lstStyle/>
          <a:p>
            <a:r>
              <a:rPr lang="es-ES_tradnl" sz="2000" b="1" dirty="0">
                <a:solidFill>
                  <a:srgbClr val="ACD144"/>
                </a:solidFill>
                <a:latin typeface="Calibri" charset="0"/>
                <a:ea typeface="Calibri" charset="0"/>
                <a:cs typeface="Calibri" charset="0"/>
              </a:rPr>
              <a:t>SESIÓN 05</a:t>
            </a:r>
          </a:p>
        </p:txBody>
      </p:sp>
      <p:pic>
        <p:nvPicPr>
          <p:cNvPr id="2" name="Imagen 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855457" y="809726"/>
            <a:ext cx="4820231" cy="4820231"/>
          </a:xfrm>
          <a:prstGeom prst="rect">
            <a:avLst/>
          </a:prstGeom>
        </p:spPr>
      </p:pic>
      <p:sp>
        <p:nvSpPr>
          <p:cNvPr id="22" name="Rectángulo 21">
            <a:extLst>
              <a:ext uri="{FF2B5EF4-FFF2-40B4-BE49-F238E27FC236}">
                <a16:creationId xmlns:a16="http://schemas.microsoft.com/office/drawing/2014/main" id="{06291DD2-2EC6-5340-AD87-562F0B79EAA5}"/>
              </a:ext>
            </a:extLst>
          </p:cNvPr>
          <p:cNvSpPr/>
          <p:nvPr/>
        </p:nvSpPr>
        <p:spPr>
          <a:xfrm>
            <a:off x="503239" y="2177570"/>
            <a:ext cx="3056852" cy="775597"/>
          </a:xfrm>
          <a:prstGeom prst="rect">
            <a:avLst/>
          </a:prstGeom>
        </p:spPr>
        <p:txBody>
          <a:bodyPr wrap="square" lIns="0" tIns="0" rIns="0" bIns="0">
            <a:spAutoFit/>
          </a:bodyPr>
          <a:lstStyle/>
          <a:p>
            <a:pPr>
              <a:lnSpc>
                <a:spcPct val="90000"/>
              </a:lnSpc>
            </a:pPr>
            <a:r>
              <a:rPr lang="es-ES" sz="2800" dirty="0">
                <a:latin typeface="Graphik Medium" panose="020B0503030202060203" pitchFamily="34" charset="77"/>
              </a:rPr>
              <a:t>DESCRIPCIÓN</a:t>
            </a:r>
            <a:r>
              <a:rPr lang="es-ES" sz="2800" b="1" dirty="0">
                <a:latin typeface="Graphik Bold" charset="0"/>
              </a:rPr>
              <a:t> </a:t>
            </a:r>
            <a:br>
              <a:rPr lang="es-ES" sz="2800" b="1" dirty="0">
                <a:latin typeface="Graphik Bold" charset="0"/>
              </a:rPr>
            </a:br>
            <a:r>
              <a:rPr lang="es-ES" sz="2800" b="1" dirty="0">
                <a:latin typeface="Graphik Bold" charset="0"/>
              </a:rPr>
              <a:t>DE PROCESOS</a:t>
            </a:r>
          </a:p>
        </p:txBody>
      </p:sp>
    </p:spTree>
    <p:extLst>
      <p:ext uri="{BB962C8B-B14F-4D97-AF65-F5344CB8AC3E}">
        <p14:creationId xmlns:p14="http://schemas.microsoft.com/office/powerpoint/2010/main" val="9092098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1" name="Tabla 140"/>
          <p:cNvGraphicFramePr>
            <a:graphicFrameLocks noGrp="1"/>
          </p:cNvGraphicFramePr>
          <p:nvPr>
            <p:extLst>
              <p:ext uri="{D42A27DB-BD31-4B8C-83A1-F6EECF244321}">
                <p14:modId xmlns:p14="http://schemas.microsoft.com/office/powerpoint/2010/main" val="861292091"/>
              </p:ext>
            </p:extLst>
          </p:nvPr>
        </p:nvGraphicFramePr>
        <p:xfrm>
          <a:off x="2224784" y="1201799"/>
          <a:ext cx="6614416" cy="3982131"/>
        </p:xfrm>
        <a:graphic>
          <a:graphicData uri="http://schemas.openxmlformats.org/drawingml/2006/table">
            <a:tbl>
              <a:tblPr firstRow="1" bandRow="1">
                <a:tableStyleId>{5C22544A-7EE6-4342-B048-85BDC9FD1C3A}</a:tableStyleId>
              </a:tblPr>
              <a:tblGrid>
                <a:gridCol w="217997">
                  <a:extLst>
                    <a:ext uri="{9D8B030D-6E8A-4147-A177-3AD203B41FA5}">
                      <a16:colId xmlns:a16="http://schemas.microsoft.com/office/drawing/2014/main" val="20000"/>
                    </a:ext>
                  </a:extLst>
                </a:gridCol>
                <a:gridCol w="6396419">
                  <a:extLst>
                    <a:ext uri="{9D8B030D-6E8A-4147-A177-3AD203B41FA5}">
                      <a16:colId xmlns:a16="http://schemas.microsoft.com/office/drawing/2014/main" val="20001"/>
                    </a:ext>
                  </a:extLst>
                </a:gridCol>
              </a:tblGrid>
              <a:tr h="777537">
                <a:tc rowSpan="4">
                  <a:txBody>
                    <a:bodyPr/>
                    <a:lstStyle/>
                    <a:p>
                      <a:endParaRPr lang="es-ES_tradnl" dirty="0"/>
                    </a:p>
                  </a:txBody>
                  <a:tcPr>
                    <a:lnL w="12700" cap="flat" cmpd="sng" algn="ctr">
                      <a:solidFill>
                        <a:srgbClr val="808799"/>
                      </a:solidFill>
                      <a:prstDash val="solid"/>
                      <a:round/>
                      <a:headEnd type="none" w="med" len="med"/>
                      <a:tailEnd type="none" w="med" len="med"/>
                    </a:lnL>
                    <a:lnR w="12700" cap="flat" cmpd="sng" algn="ctr">
                      <a:solidFill>
                        <a:srgbClr val="808799"/>
                      </a:solidFill>
                      <a:prstDash val="solid"/>
                      <a:round/>
                      <a:headEnd type="none" w="med" len="med"/>
                      <a:tailEnd type="none" w="med" len="med"/>
                    </a:lnR>
                    <a:lnT w="12700" cap="flat" cmpd="sng" algn="ctr">
                      <a:solidFill>
                        <a:srgbClr val="808799"/>
                      </a:solidFill>
                      <a:prstDash val="solid"/>
                      <a:round/>
                      <a:headEnd type="none" w="med" len="med"/>
                      <a:tailEnd type="none" w="med" len="med"/>
                    </a:lnT>
                    <a:lnB w="12700" cap="flat" cmpd="sng" algn="ctr">
                      <a:solidFill>
                        <a:srgbClr val="808799"/>
                      </a:solidFill>
                      <a:prstDash val="solid"/>
                      <a:round/>
                      <a:headEnd type="none" w="med" len="med"/>
                      <a:tailEnd type="none" w="med" len="med"/>
                    </a:lnB>
                    <a:solidFill>
                      <a:schemeClr val="bg1"/>
                    </a:solidFill>
                  </a:tcPr>
                </a:tc>
                <a:tc>
                  <a:txBody>
                    <a:bodyPr/>
                    <a:lstStyle/>
                    <a:p>
                      <a:endParaRPr lang="es-ES_tradnl" dirty="0"/>
                    </a:p>
                  </a:txBody>
                  <a:tcPr>
                    <a:lnL w="12700" cap="flat" cmpd="sng" algn="ctr">
                      <a:solidFill>
                        <a:srgbClr val="808799"/>
                      </a:solidFill>
                      <a:prstDash val="solid"/>
                      <a:round/>
                      <a:headEnd type="none" w="med" len="med"/>
                      <a:tailEnd type="none" w="med" len="med"/>
                    </a:lnL>
                    <a:lnR w="12700" cap="flat" cmpd="sng" algn="ctr">
                      <a:solidFill>
                        <a:srgbClr val="808799"/>
                      </a:solidFill>
                      <a:prstDash val="solid"/>
                      <a:round/>
                      <a:headEnd type="none" w="med" len="med"/>
                      <a:tailEnd type="none" w="med" len="med"/>
                    </a:lnR>
                    <a:lnT w="12700" cap="flat" cmpd="sng" algn="ctr">
                      <a:solidFill>
                        <a:srgbClr val="808799"/>
                      </a:solidFill>
                      <a:prstDash val="solid"/>
                      <a:round/>
                      <a:headEnd type="none" w="med" len="med"/>
                      <a:tailEnd type="none" w="med" len="med"/>
                    </a:lnT>
                    <a:lnB w="12700" cap="flat" cmpd="sng" algn="ctr">
                      <a:solidFill>
                        <a:srgbClr val="808799"/>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1132514">
                <a:tc vMerge="1">
                  <a:txBody>
                    <a:bodyPr/>
                    <a:lstStyle/>
                    <a:p>
                      <a:endParaRPr lang="es-ES_tradnl"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s-ES_tradnl" dirty="0"/>
                    </a:p>
                  </a:txBody>
                  <a:tcPr>
                    <a:lnL w="12700" cap="flat" cmpd="sng" algn="ctr">
                      <a:solidFill>
                        <a:srgbClr val="808799"/>
                      </a:solidFill>
                      <a:prstDash val="solid"/>
                      <a:round/>
                      <a:headEnd type="none" w="med" len="med"/>
                      <a:tailEnd type="none" w="med" len="med"/>
                    </a:lnL>
                    <a:lnR w="12700" cap="flat" cmpd="sng" algn="ctr">
                      <a:solidFill>
                        <a:srgbClr val="808799"/>
                      </a:solidFill>
                      <a:prstDash val="solid"/>
                      <a:round/>
                      <a:headEnd type="none" w="med" len="med"/>
                      <a:tailEnd type="none" w="med" len="med"/>
                    </a:lnR>
                    <a:lnT w="12700" cap="flat" cmpd="sng" algn="ctr">
                      <a:solidFill>
                        <a:srgbClr val="808799"/>
                      </a:solidFill>
                      <a:prstDash val="solid"/>
                      <a:round/>
                      <a:headEnd type="none" w="med" len="med"/>
                      <a:tailEnd type="none" w="med" len="med"/>
                    </a:lnT>
                    <a:lnB w="12700" cap="flat" cmpd="sng" algn="ctr">
                      <a:solidFill>
                        <a:srgbClr val="808799"/>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1241570">
                <a:tc vMerge="1">
                  <a:txBody>
                    <a:bodyPr/>
                    <a:lstStyle/>
                    <a:p>
                      <a:endParaRPr lang="es-ES_tradnl"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s-ES_tradnl" dirty="0"/>
                    </a:p>
                  </a:txBody>
                  <a:tcPr>
                    <a:lnL w="12700" cap="flat" cmpd="sng" algn="ctr">
                      <a:solidFill>
                        <a:srgbClr val="808799"/>
                      </a:solidFill>
                      <a:prstDash val="solid"/>
                      <a:round/>
                      <a:headEnd type="none" w="med" len="med"/>
                      <a:tailEnd type="none" w="med" len="med"/>
                    </a:lnL>
                    <a:lnR w="12700" cap="flat" cmpd="sng" algn="ctr">
                      <a:solidFill>
                        <a:srgbClr val="808799"/>
                      </a:solidFill>
                      <a:prstDash val="solid"/>
                      <a:round/>
                      <a:headEnd type="none" w="med" len="med"/>
                      <a:tailEnd type="none" w="med" len="med"/>
                    </a:lnR>
                    <a:lnT w="12700" cap="flat" cmpd="sng" algn="ctr">
                      <a:solidFill>
                        <a:srgbClr val="808799"/>
                      </a:solidFill>
                      <a:prstDash val="solid"/>
                      <a:round/>
                      <a:headEnd type="none" w="med" len="med"/>
                      <a:tailEnd type="none" w="med" len="med"/>
                    </a:lnT>
                    <a:lnB w="12700" cap="flat" cmpd="sng" algn="ctr">
                      <a:solidFill>
                        <a:srgbClr val="808799"/>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830510">
                <a:tc vMerge="1">
                  <a:txBody>
                    <a:bodyPr/>
                    <a:lstStyle/>
                    <a:p>
                      <a:endParaRPr lang="es-ES_tradnl"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s-ES_tradnl" dirty="0"/>
                    </a:p>
                  </a:txBody>
                  <a:tcPr>
                    <a:lnL w="12700" cap="flat" cmpd="sng" algn="ctr">
                      <a:solidFill>
                        <a:srgbClr val="808799"/>
                      </a:solidFill>
                      <a:prstDash val="solid"/>
                      <a:round/>
                      <a:headEnd type="none" w="med" len="med"/>
                      <a:tailEnd type="none" w="med" len="med"/>
                    </a:lnL>
                    <a:lnR w="12700" cap="flat" cmpd="sng" algn="ctr">
                      <a:solidFill>
                        <a:srgbClr val="808799"/>
                      </a:solidFill>
                      <a:prstDash val="solid"/>
                      <a:round/>
                      <a:headEnd type="none" w="med" len="med"/>
                      <a:tailEnd type="none" w="med" len="med"/>
                    </a:lnR>
                    <a:lnT w="12700" cap="flat" cmpd="sng" algn="ctr">
                      <a:solidFill>
                        <a:srgbClr val="808799"/>
                      </a:solidFill>
                      <a:prstDash val="solid"/>
                      <a:round/>
                      <a:headEnd type="none" w="med" len="med"/>
                      <a:tailEnd type="none" w="med" len="med"/>
                    </a:lnT>
                    <a:lnB w="12700" cap="flat" cmpd="sng" algn="ctr">
                      <a:solidFill>
                        <a:srgbClr val="808799"/>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bl>
          </a:graphicData>
        </a:graphic>
      </p:graphicFrame>
      <p:sp>
        <p:nvSpPr>
          <p:cNvPr id="2" name="Rectangle 5"/>
          <p:cNvSpPr/>
          <p:nvPr/>
        </p:nvSpPr>
        <p:spPr>
          <a:xfrm>
            <a:off x="503238" y="377440"/>
            <a:ext cx="2430462"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s-PE" sz="1000" dirty="0">
                <a:solidFill>
                  <a:schemeClr val="bg1">
                    <a:lumMod val="65000"/>
                  </a:schemeClr>
                </a:solidFill>
                <a:latin typeface="Calibri" charset="0"/>
                <a:ea typeface="Calibri" charset="0"/>
                <a:cs typeface="Calibri" charset="0"/>
              </a:rPr>
              <a:t>DIAGRAMA DE PROCESOS</a:t>
            </a:r>
          </a:p>
        </p:txBody>
      </p:sp>
      <p:sp>
        <p:nvSpPr>
          <p:cNvPr id="5" name="Rectángulo redondeado 4"/>
          <p:cNvSpPr/>
          <p:nvPr/>
        </p:nvSpPr>
        <p:spPr>
          <a:xfrm>
            <a:off x="2688781" y="2397124"/>
            <a:ext cx="680472" cy="374651"/>
          </a:xfrm>
          <a:prstGeom prst="roundRect">
            <a:avLst>
              <a:gd name="adj" fmla="val 8131"/>
            </a:avLst>
          </a:prstGeom>
          <a:solidFill>
            <a:srgbClr val="B9E7ED"/>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ctr"/>
          <a:lstStyle/>
          <a:p>
            <a:pPr algn="ctr"/>
            <a:r>
              <a:rPr lang="es-ES_tradnl" sz="800" dirty="0">
                <a:solidFill>
                  <a:schemeClr val="tx1"/>
                </a:solidFill>
                <a:latin typeface="Calibri" charset="0"/>
                <a:ea typeface="Calibri" charset="0"/>
                <a:cs typeface="Calibri" charset="0"/>
              </a:rPr>
              <a:t>Realizar Petición de oferta</a:t>
            </a:r>
          </a:p>
        </p:txBody>
      </p:sp>
      <p:sp>
        <p:nvSpPr>
          <p:cNvPr id="6" name="Rectángulo redondeado 5"/>
          <p:cNvSpPr/>
          <p:nvPr/>
        </p:nvSpPr>
        <p:spPr>
          <a:xfrm>
            <a:off x="3369253" y="1318868"/>
            <a:ext cx="777297" cy="374651"/>
          </a:xfrm>
          <a:prstGeom prst="roundRect">
            <a:avLst>
              <a:gd name="adj" fmla="val 8131"/>
            </a:avLst>
          </a:prstGeom>
          <a:solidFill>
            <a:srgbClr val="B9E7ED"/>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ctr"/>
          <a:lstStyle/>
          <a:p>
            <a:pPr algn="ctr"/>
            <a:r>
              <a:rPr lang="es-ES_tradnl" sz="800" dirty="0">
                <a:solidFill>
                  <a:schemeClr val="tx1"/>
                </a:solidFill>
                <a:latin typeface="Calibri" charset="0"/>
                <a:ea typeface="Calibri" charset="0"/>
                <a:cs typeface="Calibri" charset="0"/>
              </a:rPr>
              <a:t>Ingresar solicitud</a:t>
            </a:r>
          </a:p>
        </p:txBody>
      </p:sp>
      <p:sp>
        <p:nvSpPr>
          <p:cNvPr id="11" name="Elipse 10"/>
          <p:cNvSpPr/>
          <p:nvPr/>
        </p:nvSpPr>
        <p:spPr>
          <a:xfrm>
            <a:off x="2793963" y="1390600"/>
            <a:ext cx="204743" cy="197939"/>
          </a:xfrm>
          <a:prstGeom prst="ellipse">
            <a:avLst/>
          </a:prstGeom>
          <a:solidFill>
            <a:srgbClr val="00B1C3"/>
          </a:solidFill>
          <a:ln w="19050">
            <a:solidFill>
              <a:srgbClr val="00B1C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12" name="Rectángulo redondeado 11"/>
          <p:cNvSpPr/>
          <p:nvPr/>
        </p:nvSpPr>
        <p:spPr>
          <a:xfrm>
            <a:off x="4173486" y="2417454"/>
            <a:ext cx="492125" cy="374651"/>
          </a:xfrm>
          <a:prstGeom prst="roundRect">
            <a:avLst>
              <a:gd name="adj" fmla="val 8131"/>
            </a:avLst>
          </a:prstGeom>
          <a:solidFill>
            <a:srgbClr val="B9E7ED"/>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s-ES_tradnl" sz="800" dirty="0">
                <a:solidFill>
                  <a:schemeClr val="tx1"/>
                </a:solidFill>
                <a:latin typeface="Calibri" charset="0"/>
                <a:ea typeface="Calibri" charset="0"/>
                <a:cs typeface="Calibri" charset="0"/>
              </a:rPr>
              <a:t>Enviar oferta</a:t>
            </a:r>
          </a:p>
        </p:txBody>
      </p:sp>
      <p:sp>
        <p:nvSpPr>
          <p:cNvPr id="13" name="Rectángulo redondeado 12"/>
          <p:cNvSpPr/>
          <p:nvPr/>
        </p:nvSpPr>
        <p:spPr>
          <a:xfrm>
            <a:off x="5058594" y="2422286"/>
            <a:ext cx="492125" cy="374651"/>
          </a:xfrm>
          <a:prstGeom prst="roundRect">
            <a:avLst>
              <a:gd name="adj" fmla="val 8131"/>
            </a:avLst>
          </a:prstGeom>
          <a:solidFill>
            <a:srgbClr val="B9E7ED"/>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s-ES_tradnl" sz="800" dirty="0">
                <a:solidFill>
                  <a:schemeClr val="tx1"/>
                </a:solidFill>
                <a:latin typeface="Calibri" charset="0"/>
                <a:ea typeface="Calibri" charset="0"/>
                <a:cs typeface="Calibri" charset="0"/>
              </a:rPr>
              <a:t>Aclarar dudas</a:t>
            </a:r>
          </a:p>
        </p:txBody>
      </p:sp>
      <p:sp>
        <p:nvSpPr>
          <p:cNvPr id="15" name="Rectángulo redondeado 14"/>
          <p:cNvSpPr/>
          <p:nvPr/>
        </p:nvSpPr>
        <p:spPr>
          <a:xfrm>
            <a:off x="4040532" y="3787731"/>
            <a:ext cx="753331" cy="393744"/>
          </a:xfrm>
          <a:prstGeom prst="roundRect">
            <a:avLst>
              <a:gd name="adj" fmla="val 8131"/>
            </a:avLst>
          </a:prstGeom>
          <a:solidFill>
            <a:srgbClr val="B9E7ED"/>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ctr"/>
          <a:lstStyle/>
          <a:p>
            <a:pPr algn="ctr"/>
            <a:r>
              <a:rPr lang="es-ES_tradnl" sz="800" dirty="0">
                <a:solidFill>
                  <a:schemeClr val="tx1"/>
                </a:solidFill>
                <a:latin typeface="Calibri" charset="0"/>
                <a:ea typeface="Calibri" charset="0"/>
                <a:cs typeface="Calibri" charset="0"/>
              </a:rPr>
              <a:t>Revisar en base a los requisitos del cliente</a:t>
            </a:r>
          </a:p>
        </p:txBody>
      </p:sp>
      <p:sp>
        <p:nvSpPr>
          <p:cNvPr id="16" name="Rectángulo redondeado 15"/>
          <p:cNvSpPr/>
          <p:nvPr/>
        </p:nvSpPr>
        <p:spPr>
          <a:xfrm>
            <a:off x="7491997" y="3614449"/>
            <a:ext cx="1030145" cy="374651"/>
          </a:xfrm>
          <a:prstGeom prst="roundRect">
            <a:avLst>
              <a:gd name="adj" fmla="val 8131"/>
            </a:avLst>
          </a:prstGeom>
          <a:solidFill>
            <a:srgbClr val="B9E7ED"/>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s-ES_tradnl" sz="800" dirty="0">
                <a:solidFill>
                  <a:schemeClr val="tx1"/>
                </a:solidFill>
                <a:latin typeface="Calibri" charset="0"/>
                <a:ea typeface="Calibri" charset="0"/>
                <a:cs typeface="Calibri" charset="0"/>
              </a:rPr>
              <a:t>Revisar los nuevos requisitos</a:t>
            </a:r>
          </a:p>
        </p:txBody>
      </p:sp>
      <p:sp>
        <p:nvSpPr>
          <p:cNvPr id="17" name="Rectángulo redondeado 16"/>
          <p:cNvSpPr/>
          <p:nvPr/>
        </p:nvSpPr>
        <p:spPr>
          <a:xfrm>
            <a:off x="7487111" y="2128088"/>
            <a:ext cx="1030145" cy="374651"/>
          </a:xfrm>
          <a:prstGeom prst="roundRect">
            <a:avLst>
              <a:gd name="adj" fmla="val 8131"/>
            </a:avLst>
          </a:prstGeom>
          <a:solidFill>
            <a:srgbClr val="B9E7ED"/>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s-ES_tradnl" sz="800" dirty="0">
                <a:solidFill>
                  <a:schemeClr val="tx1"/>
                </a:solidFill>
                <a:latin typeface="Calibri" charset="0"/>
                <a:ea typeface="Calibri" charset="0"/>
                <a:cs typeface="Calibri" charset="0"/>
              </a:rPr>
              <a:t>Revisar los requisitos del pedido / contrato</a:t>
            </a:r>
          </a:p>
        </p:txBody>
      </p:sp>
      <p:sp>
        <p:nvSpPr>
          <p:cNvPr id="18" name="Rectángulo redondeado 17"/>
          <p:cNvSpPr/>
          <p:nvPr/>
        </p:nvSpPr>
        <p:spPr>
          <a:xfrm>
            <a:off x="7474744" y="1335859"/>
            <a:ext cx="1052898" cy="374651"/>
          </a:xfrm>
          <a:prstGeom prst="roundRect">
            <a:avLst>
              <a:gd name="adj" fmla="val 8131"/>
            </a:avLst>
          </a:prstGeom>
          <a:solidFill>
            <a:srgbClr val="B9E7ED"/>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s-ES_tradnl" sz="800" dirty="0">
                <a:solidFill>
                  <a:schemeClr val="tx1"/>
                </a:solidFill>
                <a:latin typeface="Calibri" charset="0"/>
                <a:ea typeface="Calibri" charset="0"/>
                <a:cs typeface="Calibri" charset="0"/>
              </a:rPr>
              <a:t>Solicitar Pedido / </a:t>
            </a:r>
            <a:br>
              <a:rPr lang="es-ES_tradnl" sz="800" dirty="0">
                <a:solidFill>
                  <a:schemeClr val="tx1"/>
                </a:solidFill>
                <a:latin typeface="Calibri" charset="0"/>
                <a:ea typeface="Calibri" charset="0"/>
                <a:cs typeface="Calibri" charset="0"/>
              </a:rPr>
            </a:br>
            <a:r>
              <a:rPr lang="es-ES_tradnl" sz="800" dirty="0">
                <a:solidFill>
                  <a:schemeClr val="tx1"/>
                </a:solidFill>
                <a:latin typeface="Calibri" charset="0"/>
                <a:ea typeface="Calibri" charset="0"/>
                <a:cs typeface="Calibri" charset="0"/>
              </a:rPr>
              <a:t>Contrato</a:t>
            </a:r>
          </a:p>
        </p:txBody>
      </p:sp>
      <p:sp>
        <p:nvSpPr>
          <p:cNvPr id="20" name="Rombo 19"/>
          <p:cNvSpPr/>
          <p:nvPr/>
        </p:nvSpPr>
        <p:spPr>
          <a:xfrm>
            <a:off x="4299283" y="3411086"/>
            <a:ext cx="237424" cy="224590"/>
          </a:xfrm>
          <a:prstGeom prst="diamond">
            <a:avLst/>
          </a:prstGeom>
          <a:noFill/>
          <a:ln w="19050">
            <a:solidFill>
              <a:srgbClr val="00B1C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2" name="Rombo 21"/>
          <p:cNvSpPr/>
          <p:nvPr/>
        </p:nvSpPr>
        <p:spPr>
          <a:xfrm>
            <a:off x="6848876" y="3688268"/>
            <a:ext cx="237424" cy="224590"/>
          </a:xfrm>
          <a:prstGeom prst="diamond">
            <a:avLst/>
          </a:prstGeom>
          <a:noFill/>
          <a:ln w="19050">
            <a:solidFill>
              <a:srgbClr val="00B1C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800"/>
          </a:p>
        </p:txBody>
      </p:sp>
      <p:cxnSp>
        <p:nvCxnSpPr>
          <p:cNvPr id="37" name="Conector recto de flecha 36"/>
          <p:cNvCxnSpPr>
            <a:cxnSpLocks/>
            <a:stCxn id="16" idx="1"/>
          </p:cNvCxnSpPr>
          <p:nvPr/>
        </p:nvCxnSpPr>
        <p:spPr>
          <a:xfrm flipH="1" flipV="1">
            <a:off x="7086301" y="3800565"/>
            <a:ext cx="405696" cy="1210"/>
          </a:xfrm>
          <a:prstGeom prst="straightConnector1">
            <a:avLst/>
          </a:prstGeom>
          <a:ln w="19050">
            <a:solidFill>
              <a:srgbClr val="714FA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Conector recto de flecha 38"/>
          <p:cNvCxnSpPr>
            <a:cxnSpLocks/>
            <a:stCxn id="20" idx="0"/>
            <a:endCxn id="12" idx="2"/>
          </p:cNvCxnSpPr>
          <p:nvPr/>
        </p:nvCxnSpPr>
        <p:spPr>
          <a:xfrm flipV="1">
            <a:off x="4417995" y="2792105"/>
            <a:ext cx="1554" cy="618981"/>
          </a:xfrm>
          <a:prstGeom prst="straightConnector1">
            <a:avLst/>
          </a:prstGeom>
          <a:ln w="19050">
            <a:solidFill>
              <a:srgbClr val="714FA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Conector recto de flecha 39"/>
          <p:cNvCxnSpPr>
            <a:endCxn id="20" idx="2"/>
          </p:cNvCxnSpPr>
          <p:nvPr/>
        </p:nvCxnSpPr>
        <p:spPr>
          <a:xfrm flipV="1">
            <a:off x="4417995" y="3635676"/>
            <a:ext cx="0" cy="152056"/>
          </a:xfrm>
          <a:prstGeom prst="straightConnector1">
            <a:avLst/>
          </a:prstGeom>
          <a:ln w="19050">
            <a:solidFill>
              <a:srgbClr val="714FA0"/>
            </a:solidFill>
            <a:tailEnd type="triangle"/>
          </a:ln>
        </p:spPr>
        <p:style>
          <a:lnRef idx="1">
            <a:schemeClr val="accent1"/>
          </a:lnRef>
          <a:fillRef idx="0">
            <a:schemeClr val="accent1"/>
          </a:fillRef>
          <a:effectRef idx="0">
            <a:schemeClr val="accent1"/>
          </a:effectRef>
          <a:fontRef idx="minor">
            <a:schemeClr val="tx1"/>
          </a:fontRef>
        </p:style>
      </p:cxnSp>
      <p:sp>
        <p:nvSpPr>
          <p:cNvPr id="42" name="Rectángulo redondeado 41"/>
          <p:cNvSpPr/>
          <p:nvPr/>
        </p:nvSpPr>
        <p:spPr>
          <a:xfrm>
            <a:off x="2608128" y="4443854"/>
            <a:ext cx="841779" cy="393744"/>
          </a:xfrm>
          <a:prstGeom prst="roundRect">
            <a:avLst>
              <a:gd name="adj" fmla="val 8131"/>
            </a:avLst>
          </a:prstGeom>
          <a:solidFill>
            <a:srgbClr val="B9E7ED"/>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ctr"/>
          <a:lstStyle/>
          <a:p>
            <a:pPr algn="ctr"/>
            <a:r>
              <a:rPr lang="es-ES_tradnl" sz="800" dirty="0">
                <a:solidFill>
                  <a:schemeClr val="tx1"/>
                </a:solidFill>
                <a:latin typeface="Calibri" charset="0"/>
                <a:ea typeface="Calibri" charset="0"/>
                <a:cs typeface="Calibri" charset="0"/>
              </a:rPr>
              <a:t>Elaborar</a:t>
            </a:r>
            <a:br>
              <a:rPr lang="es-ES_tradnl" sz="800" dirty="0">
                <a:solidFill>
                  <a:schemeClr val="tx1"/>
                </a:solidFill>
                <a:latin typeface="Calibri" charset="0"/>
                <a:ea typeface="Calibri" charset="0"/>
                <a:cs typeface="Calibri" charset="0"/>
              </a:rPr>
            </a:br>
            <a:r>
              <a:rPr lang="es-ES_tradnl" sz="800" dirty="0">
                <a:solidFill>
                  <a:schemeClr val="tx1"/>
                </a:solidFill>
                <a:latin typeface="Calibri" charset="0"/>
                <a:ea typeface="Calibri" charset="0"/>
                <a:cs typeface="Calibri" charset="0"/>
              </a:rPr>
              <a:t>la oferta</a:t>
            </a:r>
          </a:p>
        </p:txBody>
      </p:sp>
      <p:cxnSp>
        <p:nvCxnSpPr>
          <p:cNvPr id="46" name="Conector angular 45"/>
          <p:cNvCxnSpPr>
            <a:cxnSpLocks/>
            <a:stCxn id="13" idx="3"/>
            <a:endCxn id="173" idx="0"/>
          </p:cNvCxnSpPr>
          <p:nvPr/>
        </p:nvCxnSpPr>
        <p:spPr>
          <a:xfrm>
            <a:off x="5550719" y="2609612"/>
            <a:ext cx="221772" cy="1834242"/>
          </a:xfrm>
          <a:prstGeom prst="bentConnector2">
            <a:avLst/>
          </a:prstGeom>
          <a:ln w="19050">
            <a:solidFill>
              <a:srgbClr val="714FA0"/>
            </a:solidFill>
            <a:tailEnd type="triangle"/>
          </a:ln>
        </p:spPr>
        <p:style>
          <a:lnRef idx="1">
            <a:schemeClr val="accent1"/>
          </a:lnRef>
          <a:fillRef idx="0">
            <a:schemeClr val="accent1"/>
          </a:fillRef>
          <a:effectRef idx="0">
            <a:schemeClr val="accent1"/>
          </a:effectRef>
          <a:fontRef idx="minor">
            <a:schemeClr val="tx1"/>
          </a:fontRef>
        </p:style>
      </p:cxnSp>
      <p:sp>
        <p:nvSpPr>
          <p:cNvPr id="54" name="CuadroTexto 53"/>
          <p:cNvSpPr txBox="1"/>
          <p:nvPr/>
        </p:nvSpPr>
        <p:spPr>
          <a:xfrm>
            <a:off x="3907869" y="3479370"/>
            <a:ext cx="390319" cy="221599"/>
          </a:xfrm>
          <a:prstGeom prst="rect">
            <a:avLst/>
          </a:prstGeom>
          <a:noFill/>
        </p:spPr>
        <p:txBody>
          <a:bodyPr wrap="square" lIns="0" tIns="0" rIns="0" bIns="0" rtlCol="0">
            <a:spAutoFit/>
          </a:bodyPr>
          <a:lstStyle/>
          <a:p>
            <a:pPr>
              <a:lnSpc>
                <a:spcPct val="90000"/>
              </a:lnSpc>
            </a:pPr>
            <a:r>
              <a:rPr lang="es-ES_tradnl" sz="800" dirty="0">
                <a:latin typeface="Calibri" charset="0"/>
                <a:ea typeface="Calibri" charset="0"/>
                <a:cs typeface="Calibri" charset="0"/>
              </a:rPr>
              <a:t>Revisión Ok?</a:t>
            </a:r>
            <a:endParaRPr lang="es-ES_tradnl" sz="700" dirty="0">
              <a:latin typeface="Calibri" charset="0"/>
              <a:ea typeface="Calibri" charset="0"/>
              <a:cs typeface="Calibri" charset="0"/>
            </a:endParaRPr>
          </a:p>
        </p:txBody>
      </p:sp>
      <p:sp>
        <p:nvSpPr>
          <p:cNvPr id="55" name="Abrir corchete 54"/>
          <p:cNvSpPr/>
          <p:nvPr/>
        </p:nvSpPr>
        <p:spPr>
          <a:xfrm>
            <a:off x="3824137" y="3464964"/>
            <a:ext cx="45719" cy="198866"/>
          </a:xfrm>
          <a:prstGeom prst="leftBracket">
            <a:avLst/>
          </a:prstGeom>
          <a:ln>
            <a:solidFill>
              <a:srgbClr val="714F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_tradnl"/>
          </a:p>
        </p:txBody>
      </p:sp>
      <p:sp>
        <p:nvSpPr>
          <p:cNvPr id="56" name="Abrir corchete 55"/>
          <p:cNvSpPr/>
          <p:nvPr/>
        </p:nvSpPr>
        <p:spPr>
          <a:xfrm>
            <a:off x="4196143" y="3192222"/>
            <a:ext cx="45959" cy="123329"/>
          </a:xfrm>
          <a:prstGeom prst="leftBracket">
            <a:avLst/>
          </a:prstGeom>
          <a:ln>
            <a:solidFill>
              <a:srgbClr val="714F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_tradnl"/>
          </a:p>
        </p:txBody>
      </p:sp>
      <p:sp>
        <p:nvSpPr>
          <p:cNvPr id="57" name="CuadroTexto 56"/>
          <p:cNvSpPr txBox="1"/>
          <p:nvPr/>
        </p:nvSpPr>
        <p:spPr>
          <a:xfrm>
            <a:off x="4257676" y="3210021"/>
            <a:ext cx="118712" cy="110800"/>
          </a:xfrm>
          <a:prstGeom prst="rect">
            <a:avLst/>
          </a:prstGeom>
          <a:noFill/>
        </p:spPr>
        <p:txBody>
          <a:bodyPr wrap="square" lIns="0" tIns="0" rIns="0" bIns="0" rtlCol="0">
            <a:spAutoFit/>
          </a:bodyPr>
          <a:lstStyle/>
          <a:p>
            <a:pPr>
              <a:lnSpc>
                <a:spcPct val="90000"/>
              </a:lnSpc>
            </a:pPr>
            <a:r>
              <a:rPr lang="es-ES_tradnl" sz="800" dirty="0">
                <a:latin typeface="Calibri" charset="0"/>
                <a:ea typeface="Calibri" charset="0"/>
                <a:cs typeface="Calibri" charset="0"/>
              </a:rPr>
              <a:t>Si</a:t>
            </a:r>
            <a:endParaRPr lang="es-ES_tradnl" sz="700" dirty="0">
              <a:latin typeface="Calibri" charset="0"/>
              <a:ea typeface="Calibri" charset="0"/>
              <a:cs typeface="Calibri" charset="0"/>
            </a:endParaRPr>
          </a:p>
        </p:txBody>
      </p:sp>
      <p:sp>
        <p:nvSpPr>
          <p:cNvPr id="58" name="Abrir corchete 57"/>
          <p:cNvSpPr/>
          <p:nvPr/>
        </p:nvSpPr>
        <p:spPr>
          <a:xfrm>
            <a:off x="4597122" y="3582119"/>
            <a:ext cx="45959" cy="123329"/>
          </a:xfrm>
          <a:prstGeom prst="leftBracket">
            <a:avLst/>
          </a:prstGeom>
          <a:ln>
            <a:solidFill>
              <a:srgbClr val="714F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_tradnl"/>
          </a:p>
        </p:txBody>
      </p:sp>
      <p:sp>
        <p:nvSpPr>
          <p:cNvPr id="59" name="CuadroTexto 58"/>
          <p:cNvSpPr txBox="1"/>
          <p:nvPr/>
        </p:nvSpPr>
        <p:spPr>
          <a:xfrm>
            <a:off x="4650902" y="3587461"/>
            <a:ext cx="205523" cy="110800"/>
          </a:xfrm>
          <a:prstGeom prst="rect">
            <a:avLst/>
          </a:prstGeom>
          <a:noFill/>
        </p:spPr>
        <p:txBody>
          <a:bodyPr wrap="square" lIns="0" tIns="0" rIns="0" bIns="0" rtlCol="0">
            <a:spAutoFit/>
          </a:bodyPr>
          <a:lstStyle/>
          <a:p>
            <a:pPr>
              <a:lnSpc>
                <a:spcPct val="90000"/>
              </a:lnSpc>
            </a:pPr>
            <a:r>
              <a:rPr lang="es-ES_tradnl" sz="800" dirty="0">
                <a:latin typeface="Calibri" charset="0"/>
                <a:ea typeface="Calibri" charset="0"/>
                <a:cs typeface="Calibri" charset="0"/>
              </a:rPr>
              <a:t>No</a:t>
            </a:r>
            <a:endParaRPr lang="es-ES_tradnl" sz="400" dirty="0">
              <a:latin typeface="Calibri" charset="0"/>
              <a:ea typeface="Calibri" charset="0"/>
              <a:cs typeface="Calibri" charset="0"/>
            </a:endParaRPr>
          </a:p>
        </p:txBody>
      </p:sp>
      <p:cxnSp>
        <p:nvCxnSpPr>
          <p:cNvPr id="90" name="Conector angular 89"/>
          <p:cNvCxnSpPr>
            <a:cxnSpLocks/>
            <a:stCxn id="42" idx="3"/>
            <a:endCxn id="15" idx="2"/>
          </p:cNvCxnSpPr>
          <p:nvPr/>
        </p:nvCxnSpPr>
        <p:spPr>
          <a:xfrm flipV="1">
            <a:off x="3449907" y="4181475"/>
            <a:ext cx="967291" cy="459251"/>
          </a:xfrm>
          <a:prstGeom prst="bentConnector2">
            <a:avLst/>
          </a:prstGeom>
          <a:ln w="19050">
            <a:solidFill>
              <a:srgbClr val="714FA0"/>
            </a:solidFill>
            <a:tailEnd type="triangle"/>
          </a:ln>
        </p:spPr>
        <p:style>
          <a:lnRef idx="1">
            <a:schemeClr val="accent1"/>
          </a:lnRef>
          <a:fillRef idx="0">
            <a:schemeClr val="accent1"/>
          </a:fillRef>
          <a:effectRef idx="0">
            <a:schemeClr val="accent1"/>
          </a:effectRef>
          <a:fontRef idx="minor">
            <a:schemeClr val="tx1"/>
          </a:fontRef>
        </p:style>
      </p:cxnSp>
      <p:sp>
        <p:nvSpPr>
          <p:cNvPr id="95" name="Abrir corchete 94"/>
          <p:cNvSpPr/>
          <p:nvPr/>
        </p:nvSpPr>
        <p:spPr>
          <a:xfrm>
            <a:off x="7048976" y="3523381"/>
            <a:ext cx="45959" cy="123329"/>
          </a:xfrm>
          <a:prstGeom prst="leftBracket">
            <a:avLst/>
          </a:prstGeom>
          <a:ln>
            <a:solidFill>
              <a:srgbClr val="714F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_tradnl" sz="800"/>
          </a:p>
        </p:txBody>
      </p:sp>
      <p:sp>
        <p:nvSpPr>
          <p:cNvPr id="96" name="CuadroTexto 95"/>
          <p:cNvSpPr txBox="1"/>
          <p:nvPr/>
        </p:nvSpPr>
        <p:spPr>
          <a:xfrm>
            <a:off x="7094936" y="3550420"/>
            <a:ext cx="118712" cy="110800"/>
          </a:xfrm>
          <a:prstGeom prst="rect">
            <a:avLst/>
          </a:prstGeom>
          <a:noFill/>
        </p:spPr>
        <p:txBody>
          <a:bodyPr wrap="square" lIns="0" tIns="0" rIns="0" bIns="0" rtlCol="0">
            <a:spAutoFit/>
          </a:bodyPr>
          <a:lstStyle/>
          <a:p>
            <a:pPr>
              <a:lnSpc>
                <a:spcPct val="90000"/>
              </a:lnSpc>
            </a:pPr>
            <a:r>
              <a:rPr lang="es-ES_tradnl" sz="800" dirty="0">
                <a:latin typeface="Calibri" charset="0"/>
                <a:ea typeface="Calibri" charset="0"/>
                <a:cs typeface="Calibri" charset="0"/>
              </a:rPr>
              <a:t>Si</a:t>
            </a:r>
          </a:p>
        </p:txBody>
      </p:sp>
      <p:sp>
        <p:nvSpPr>
          <p:cNvPr id="97" name="Abrir corchete 96"/>
          <p:cNvSpPr/>
          <p:nvPr/>
        </p:nvSpPr>
        <p:spPr>
          <a:xfrm>
            <a:off x="6901799" y="3984603"/>
            <a:ext cx="45959" cy="123329"/>
          </a:xfrm>
          <a:prstGeom prst="leftBracket">
            <a:avLst/>
          </a:prstGeom>
          <a:ln>
            <a:solidFill>
              <a:srgbClr val="714F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_tradnl" sz="800"/>
          </a:p>
        </p:txBody>
      </p:sp>
      <p:sp>
        <p:nvSpPr>
          <p:cNvPr id="98" name="CuadroTexto 97"/>
          <p:cNvSpPr txBox="1"/>
          <p:nvPr/>
        </p:nvSpPr>
        <p:spPr>
          <a:xfrm>
            <a:off x="6976222" y="4005390"/>
            <a:ext cx="234203" cy="110800"/>
          </a:xfrm>
          <a:prstGeom prst="rect">
            <a:avLst/>
          </a:prstGeom>
          <a:noFill/>
        </p:spPr>
        <p:txBody>
          <a:bodyPr wrap="square" lIns="0" tIns="0" rIns="0" bIns="0" rtlCol="0">
            <a:spAutoFit/>
          </a:bodyPr>
          <a:lstStyle/>
          <a:p>
            <a:pPr>
              <a:lnSpc>
                <a:spcPct val="90000"/>
              </a:lnSpc>
            </a:pPr>
            <a:r>
              <a:rPr lang="es-ES_tradnl" sz="800" dirty="0">
                <a:latin typeface="Calibri" charset="0"/>
                <a:ea typeface="Calibri" charset="0"/>
                <a:cs typeface="Calibri" charset="0"/>
              </a:rPr>
              <a:t>Ok?</a:t>
            </a:r>
          </a:p>
        </p:txBody>
      </p:sp>
      <p:sp>
        <p:nvSpPr>
          <p:cNvPr id="104" name="Rombo 103"/>
          <p:cNvSpPr/>
          <p:nvPr/>
        </p:nvSpPr>
        <p:spPr>
          <a:xfrm>
            <a:off x="7887844" y="2712454"/>
            <a:ext cx="237424" cy="224590"/>
          </a:xfrm>
          <a:prstGeom prst="diamond">
            <a:avLst/>
          </a:prstGeom>
          <a:noFill/>
          <a:ln w="19050">
            <a:solidFill>
              <a:srgbClr val="00B1C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cxnSp>
        <p:nvCxnSpPr>
          <p:cNvPr id="105" name="Conector recto de flecha 104"/>
          <p:cNvCxnSpPr>
            <a:cxnSpLocks/>
            <a:stCxn id="17" idx="2"/>
            <a:endCxn id="104" idx="0"/>
          </p:cNvCxnSpPr>
          <p:nvPr/>
        </p:nvCxnSpPr>
        <p:spPr>
          <a:xfrm>
            <a:off x="8002184" y="2502739"/>
            <a:ext cx="4372" cy="209715"/>
          </a:xfrm>
          <a:prstGeom prst="straightConnector1">
            <a:avLst/>
          </a:prstGeom>
          <a:ln w="19050">
            <a:solidFill>
              <a:srgbClr val="714FA0"/>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Conector recto de flecha 108"/>
          <p:cNvCxnSpPr>
            <a:cxnSpLocks/>
            <a:stCxn id="18" idx="2"/>
            <a:endCxn id="17" idx="0"/>
          </p:cNvCxnSpPr>
          <p:nvPr/>
        </p:nvCxnSpPr>
        <p:spPr>
          <a:xfrm>
            <a:off x="8001193" y="1710510"/>
            <a:ext cx="991" cy="417578"/>
          </a:xfrm>
          <a:prstGeom prst="straightConnector1">
            <a:avLst/>
          </a:prstGeom>
          <a:ln w="19050">
            <a:solidFill>
              <a:srgbClr val="714FA0"/>
            </a:solidFill>
            <a:tailEnd type="triangle"/>
          </a:ln>
        </p:spPr>
        <p:style>
          <a:lnRef idx="1">
            <a:schemeClr val="accent1"/>
          </a:lnRef>
          <a:fillRef idx="0">
            <a:schemeClr val="accent1"/>
          </a:fillRef>
          <a:effectRef idx="0">
            <a:schemeClr val="accent1"/>
          </a:effectRef>
          <a:fontRef idx="minor">
            <a:schemeClr val="tx1"/>
          </a:fontRef>
        </p:style>
      </p:cxnSp>
      <p:sp>
        <p:nvSpPr>
          <p:cNvPr id="118" name="Abrir corchete 117"/>
          <p:cNvSpPr/>
          <p:nvPr/>
        </p:nvSpPr>
        <p:spPr>
          <a:xfrm>
            <a:off x="8073477" y="3316629"/>
            <a:ext cx="45959" cy="123329"/>
          </a:xfrm>
          <a:prstGeom prst="leftBracket">
            <a:avLst/>
          </a:prstGeom>
          <a:ln>
            <a:solidFill>
              <a:srgbClr val="714F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_tradnl" sz="2800"/>
          </a:p>
        </p:txBody>
      </p:sp>
      <p:sp>
        <p:nvSpPr>
          <p:cNvPr id="119" name="CuadroTexto 118"/>
          <p:cNvSpPr txBox="1"/>
          <p:nvPr/>
        </p:nvSpPr>
        <p:spPr>
          <a:xfrm>
            <a:off x="8119437" y="3343668"/>
            <a:ext cx="118712" cy="110800"/>
          </a:xfrm>
          <a:prstGeom prst="rect">
            <a:avLst/>
          </a:prstGeom>
          <a:noFill/>
        </p:spPr>
        <p:txBody>
          <a:bodyPr wrap="square" lIns="0" tIns="0" rIns="0" bIns="0" rtlCol="0">
            <a:spAutoFit/>
          </a:bodyPr>
          <a:lstStyle/>
          <a:p>
            <a:pPr>
              <a:lnSpc>
                <a:spcPct val="90000"/>
              </a:lnSpc>
            </a:pPr>
            <a:r>
              <a:rPr lang="es-ES_tradnl" sz="800" dirty="0">
                <a:latin typeface="Calibri" charset="0"/>
                <a:ea typeface="Calibri" charset="0"/>
                <a:cs typeface="Calibri" charset="0"/>
              </a:rPr>
              <a:t>Si</a:t>
            </a:r>
            <a:endParaRPr lang="es-ES_tradnl" sz="700" dirty="0">
              <a:latin typeface="Calibri" charset="0"/>
              <a:ea typeface="Calibri" charset="0"/>
              <a:cs typeface="Calibri" charset="0"/>
            </a:endParaRPr>
          </a:p>
        </p:txBody>
      </p:sp>
      <p:sp>
        <p:nvSpPr>
          <p:cNvPr id="120" name="Abrir corchete 119"/>
          <p:cNvSpPr/>
          <p:nvPr/>
        </p:nvSpPr>
        <p:spPr>
          <a:xfrm>
            <a:off x="7402147" y="2875379"/>
            <a:ext cx="45959" cy="123329"/>
          </a:xfrm>
          <a:prstGeom prst="leftBracket">
            <a:avLst/>
          </a:prstGeom>
          <a:ln>
            <a:solidFill>
              <a:srgbClr val="714F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_tradnl"/>
          </a:p>
        </p:txBody>
      </p:sp>
      <p:sp>
        <p:nvSpPr>
          <p:cNvPr id="121" name="CuadroTexto 120"/>
          <p:cNvSpPr txBox="1"/>
          <p:nvPr/>
        </p:nvSpPr>
        <p:spPr>
          <a:xfrm>
            <a:off x="7448106" y="2902419"/>
            <a:ext cx="234999" cy="110800"/>
          </a:xfrm>
          <a:prstGeom prst="rect">
            <a:avLst/>
          </a:prstGeom>
          <a:noFill/>
        </p:spPr>
        <p:txBody>
          <a:bodyPr wrap="square" lIns="0" tIns="0" rIns="0" bIns="0" rtlCol="0">
            <a:spAutoFit/>
          </a:bodyPr>
          <a:lstStyle/>
          <a:p>
            <a:pPr>
              <a:lnSpc>
                <a:spcPct val="90000"/>
              </a:lnSpc>
            </a:pPr>
            <a:r>
              <a:rPr lang="es-ES_tradnl" sz="800" dirty="0">
                <a:latin typeface="Calibri" charset="0"/>
                <a:ea typeface="Calibri" charset="0"/>
                <a:cs typeface="Calibri" charset="0"/>
              </a:rPr>
              <a:t>No</a:t>
            </a:r>
            <a:endParaRPr lang="es-ES_tradnl" sz="400" dirty="0">
              <a:latin typeface="Calibri" charset="0"/>
              <a:ea typeface="Calibri" charset="0"/>
              <a:cs typeface="Calibri" charset="0"/>
            </a:endParaRPr>
          </a:p>
        </p:txBody>
      </p:sp>
      <p:sp>
        <p:nvSpPr>
          <p:cNvPr id="122" name="Abrir corchete 121"/>
          <p:cNvSpPr/>
          <p:nvPr/>
        </p:nvSpPr>
        <p:spPr>
          <a:xfrm>
            <a:off x="8169520" y="2770604"/>
            <a:ext cx="45959" cy="123329"/>
          </a:xfrm>
          <a:prstGeom prst="leftBracket">
            <a:avLst/>
          </a:prstGeom>
          <a:ln>
            <a:solidFill>
              <a:srgbClr val="714F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_tradnl"/>
          </a:p>
        </p:txBody>
      </p:sp>
      <p:sp>
        <p:nvSpPr>
          <p:cNvPr id="123" name="CuadroTexto 122"/>
          <p:cNvSpPr txBox="1"/>
          <p:nvPr/>
        </p:nvSpPr>
        <p:spPr>
          <a:xfrm>
            <a:off x="8241556" y="2763018"/>
            <a:ext cx="541765" cy="221599"/>
          </a:xfrm>
          <a:prstGeom prst="rect">
            <a:avLst/>
          </a:prstGeom>
          <a:noFill/>
        </p:spPr>
        <p:txBody>
          <a:bodyPr wrap="square" lIns="0" tIns="0" rIns="0" bIns="0" rtlCol="0">
            <a:spAutoFit/>
          </a:bodyPr>
          <a:lstStyle/>
          <a:p>
            <a:pPr>
              <a:lnSpc>
                <a:spcPct val="90000"/>
              </a:lnSpc>
            </a:pPr>
            <a:r>
              <a:rPr lang="es-ES_tradnl" sz="800" dirty="0">
                <a:latin typeface="Calibri" charset="0"/>
                <a:ea typeface="Calibri" charset="0"/>
                <a:cs typeface="Calibri" charset="0"/>
              </a:rPr>
              <a:t>Existen diferencias?</a:t>
            </a:r>
            <a:endParaRPr lang="es-ES_tradnl" sz="700" dirty="0">
              <a:latin typeface="Calibri" charset="0"/>
              <a:ea typeface="Calibri" charset="0"/>
              <a:cs typeface="Calibri" charset="0"/>
            </a:endParaRPr>
          </a:p>
        </p:txBody>
      </p:sp>
      <p:sp>
        <p:nvSpPr>
          <p:cNvPr id="143" name="Más 142"/>
          <p:cNvSpPr/>
          <p:nvPr/>
        </p:nvSpPr>
        <p:spPr>
          <a:xfrm rot="18900000">
            <a:off x="4340560" y="3450878"/>
            <a:ext cx="153276" cy="149849"/>
          </a:xfrm>
          <a:prstGeom prst="mathPlus">
            <a:avLst>
              <a:gd name="adj1" fmla="val 14614"/>
            </a:avLst>
          </a:prstGeom>
          <a:solidFill>
            <a:srgbClr val="00B1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44" name="Más 143"/>
          <p:cNvSpPr/>
          <p:nvPr/>
        </p:nvSpPr>
        <p:spPr>
          <a:xfrm rot="18900000">
            <a:off x="6890950" y="3725527"/>
            <a:ext cx="153276" cy="149849"/>
          </a:xfrm>
          <a:prstGeom prst="mathPlus">
            <a:avLst>
              <a:gd name="adj1" fmla="val 14614"/>
            </a:avLst>
          </a:prstGeom>
          <a:solidFill>
            <a:srgbClr val="00B1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800"/>
          </a:p>
        </p:txBody>
      </p:sp>
      <p:sp>
        <p:nvSpPr>
          <p:cNvPr id="145" name="Más 144"/>
          <p:cNvSpPr/>
          <p:nvPr/>
        </p:nvSpPr>
        <p:spPr>
          <a:xfrm rot="18900000">
            <a:off x="7929918" y="2749824"/>
            <a:ext cx="153276" cy="149849"/>
          </a:xfrm>
          <a:prstGeom prst="mathPlus">
            <a:avLst>
              <a:gd name="adj1" fmla="val 14614"/>
            </a:avLst>
          </a:prstGeom>
          <a:solidFill>
            <a:srgbClr val="00B1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46" name="Rectángulo 145"/>
          <p:cNvSpPr/>
          <p:nvPr/>
        </p:nvSpPr>
        <p:spPr>
          <a:xfrm>
            <a:off x="2224783" y="912812"/>
            <a:ext cx="6614416" cy="233961"/>
          </a:xfrm>
          <a:prstGeom prst="rect">
            <a:avLst/>
          </a:prstGeom>
          <a:noFill/>
          <a:ln w="19050">
            <a:solidFill>
              <a:srgbClr val="92C24E"/>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sz="1300" b="1" dirty="0">
                <a:solidFill>
                  <a:schemeClr val="tx1"/>
                </a:solidFill>
                <a:latin typeface="Calibri" charset="0"/>
                <a:ea typeface="Calibri" charset="0"/>
                <a:cs typeface="Calibri" charset="0"/>
              </a:rPr>
              <a:t>¿QUÉ?</a:t>
            </a:r>
          </a:p>
        </p:txBody>
      </p:sp>
      <p:sp>
        <p:nvSpPr>
          <p:cNvPr id="147" name="Rectángulo 146"/>
          <p:cNvSpPr/>
          <p:nvPr/>
        </p:nvSpPr>
        <p:spPr>
          <a:xfrm>
            <a:off x="513602" y="918151"/>
            <a:ext cx="1641666" cy="4321176"/>
          </a:xfrm>
          <a:prstGeom prst="rect">
            <a:avLst/>
          </a:prstGeom>
          <a:noFill/>
          <a:ln w="19050">
            <a:solidFill>
              <a:srgbClr val="EE463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s-ES_tradnl" sz="1300" b="1">
                <a:solidFill>
                  <a:schemeClr val="tx1"/>
                </a:solidFill>
                <a:latin typeface="Calibri" charset="0"/>
                <a:ea typeface="Calibri" charset="0"/>
                <a:cs typeface="Calibri" charset="0"/>
              </a:rPr>
              <a:t>¿QUIÉN?</a:t>
            </a:r>
            <a:endParaRPr lang="es-ES_tradnl" sz="1300" b="1" dirty="0">
              <a:solidFill>
                <a:schemeClr val="tx1"/>
              </a:solidFill>
              <a:latin typeface="Calibri" charset="0"/>
              <a:ea typeface="Calibri" charset="0"/>
              <a:cs typeface="Calibri" charset="0"/>
            </a:endParaRPr>
          </a:p>
        </p:txBody>
      </p:sp>
      <p:sp>
        <p:nvSpPr>
          <p:cNvPr id="148" name="Rectángulo redondeado 147"/>
          <p:cNvSpPr/>
          <p:nvPr/>
        </p:nvSpPr>
        <p:spPr>
          <a:xfrm>
            <a:off x="569594" y="1207012"/>
            <a:ext cx="1534160" cy="761552"/>
          </a:xfrm>
          <a:prstGeom prst="roundRect">
            <a:avLst>
              <a:gd name="adj" fmla="val 11258"/>
            </a:avLst>
          </a:prstGeom>
          <a:solidFill>
            <a:srgbClr val="FEC9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b="1">
                <a:solidFill>
                  <a:schemeClr val="tx1"/>
                </a:solidFill>
                <a:latin typeface="Calibri" charset="0"/>
                <a:ea typeface="Calibri" charset="0"/>
                <a:cs typeface="Calibri" charset="0"/>
              </a:rPr>
              <a:t>Cliente</a:t>
            </a:r>
            <a:endParaRPr lang="es-ES_tradnl" sz="1400" b="1" dirty="0">
              <a:solidFill>
                <a:schemeClr val="tx1"/>
              </a:solidFill>
              <a:latin typeface="Calibri" charset="0"/>
              <a:ea typeface="Calibri" charset="0"/>
              <a:cs typeface="Calibri" charset="0"/>
            </a:endParaRPr>
          </a:p>
        </p:txBody>
      </p:sp>
      <p:sp>
        <p:nvSpPr>
          <p:cNvPr id="149" name="Rectángulo redondeado 148"/>
          <p:cNvSpPr/>
          <p:nvPr/>
        </p:nvSpPr>
        <p:spPr>
          <a:xfrm>
            <a:off x="569594" y="2023204"/>
            <a:ext cx="1534160" cy="1065596"/>
          </a:xfrm>
          <a:prstGeom prst="roundRect">
            <a:avLst>
              <a:gd name="adj" fmla="val 5959"/>
            </a:avLst>
          </a:prstGeom>
          <a:solidFill>
            <a:srgbClr val="FEC9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b="1" dirty="0">
                <a:solidFill>
                  <a:schemeClr val="tx1"/>
                </a:solidFill>
                <a:latin typeface="Calibri" charset="0"/>
                <a:ea typeface="Calibri" charset="0"/>
                <a:cs typeface="Calibri" charset="0"/>
              </a:rPr>
              <a:t>Director Comercial</a:t>
            </a:r>
            <a:endParaRPr lang="es-ES_tradnl" sz="1400" b="1" dirty="0">
              <a:solidFill>
                <a:schemeClr val="tx1"/>
              </a:solidFill>
              <a:latin typeface="Calibri" charset="0"/>
              <a:ea typeface="Calibri" charset="0"/>
              <a:cs typeface="Calibri" charset="0"/>
            </a:endParaRPr>
          </a:p>
        </p:txBody>
      </p:sp>
      <p:sp>
        <p:nvSpPr>
          <p:cNvPr id="150" name="Rectángulo redondeado 149"/>
          <p:cNvSpPr/>
          <p:nvPr/>
        </p:nvSpPr>
        <p:spPr>
          <a:xfrm>
            <a:off x="569594" y="3133159"/>
            <a:ext cx="1534160" cy="1216030"/>
          </a:xfrm>
          <a:prstGeom prst="roundRect">
            <a:avLst>
              <a:gd name="adj" fmla="val 6558"/>
            </a:avLst>
          </a:prstGeom>
          <a:solidFill>
            <a:srgbClr val="FEC9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b="1" dirty="0">
                <a:solidFill>
                  <a:schemeClr val="tx1"/>
                </a:solidFill>
                <a:latin typeface="Calibri" charset="0"/>
                <a:ea typeface="Calibri" charset="0"/>
                <a:cs typeface="Calibri" charset="0"/>
              </a:rPr>
              <a:t>Director de Producción</a:t>
            </a:r>
            <a:endParaRPr lang="es-ES_tradnl" sz="1400" b="1" dirty="0">
              <a:solidFill>
                <a:schemeClr val="tx1"/>
              </a:solidFill>
              <a:latin typeface="Calibri" charset="0"/>
              <a:ea typeface="Calibri" charset="0"/>
              <a:cs typeface="Calibri" charset="0"/>
            </a:endParaRPr>
          </a:p>
        </p:txBody>
      </p:sp>
      <p:sp>
        <p:nvSpPr>
          <p:cNvPr id="151" name="Rectángulo redondeado 150"/>
          <p:cNvSpPr/>
          <p:nvPr/>
        </p:nvSpPr>
        <p:spPr>
          <a:xfrm>
            <a:off x="569594" y="4394497"/>
            <a:ext cx="1534160" cy="806150"/>
          </a:xfrm>
          <a:prstGeom prst="roundRect">
            <a:avLst>
              <a:gd name="adj" fmla="val 8107"/>
            </a:avLst>
          </a:prstGeom>
          <a:solidFill>
            <a:srgbClr val="FEC9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b="1" dirty="0">
                <a:solidFill>
                  <a:schemeClr val="tx1"/>
                </a:solidFill>
                <a:latin typeface="Calibri" charset="0"/>
                <a:ea typeface="Calibri" charset="0"/>
                <a:cs typeface="Calibri" charset="0"/>
              </a:rPr>
              <a:t>Dpto. de Producción</a:t>
            </a:r>
            <a:endParaRPr lang="es-ES_tradnl" sz="1400" b="1" dirty="0">
              <a:solidFill>
                <a:schemeClr val="tx1"/>
              </a:solidFill>
              <a:latin typeface="Calibri" charset="0"/>
              <a:ea typeface="Calibri" charset="0"/>
              <a:cs typeface="Calibri" charset="0"/>
            </a:endParaRPr>
          </a:p>
        </p:txBody>
      </p:sp>
      <p:sp>
        <p:nvSpPr>
          <p:cNvPr id="3" name="CuadroTexto 2">
            <a:extLst>
              <a:ext uri="{FF2B5EF4-FFF2-40B4-BE49-F238E27FC236}">
                <a16:creationId xmlns:a16="http://schemas.microsoft.com/office/drawing/2014/main" id="{1EDF5332-5925-439C-93A7-9FFCB1E45E72}"/>
              </a:ext>
            </a:extLst>
          </p:cNvPr>
          <p:cNvSpPr txBox="1"/>
          <p:nvPr/>
        </p:nvSpPr>
        <p:spPr>
          <a:xfrm>
            <a:off x="2694093" y="1527875"/>
            <a:ext cx="410690" cy="215444"/>
          </a:xfrm>
          <a:prstGeom prst="rect">
            <a:avLst/>
          </a:prstGeom>
          <a:noFill/>
        </p:spPr>
        <p:txBody>
          <a:bodyPr wrap="none" rtlCol="0">
            <a:spAutoFit/>
          </a:bodyPr>
          <a:lstStyle/>
          <a:p>
            <a:r>
              <a:rPr lang="es-ES" sz="800" dirty="0">
                <a:latin typeface="Calibri" panose="020F0502020204030204" pitchFamily="34" charset="0"/>
                <a:cs typeface="Calibri" panose="020F0502020204030204" pitchFamily="34" charset="0"/>
              </a:rPr>
              <a:t>Inicio</a:t>
            </a:r>
            <a:endParaRPr lang="es-PE" sz="800" dirty="0">
              <a:latin typeface="Calibri" panose="020F0502020204030204" pitchFamily="34" charset="0"/>
              <a:cs typeface="Calibri" panose="020F0502020204030204" pitchFamily="34" charset="0"/>
            </a:endParaRPr>
          </a:p>
        </p:txBody>
      </p:sp>
      <p:cxnSp>
        <p:nvCxnSpPr>
          <p:cNvPr id="14" name="Conector recto de flecha 13">
            <a:extLst>
              <a:ext uri="{FF2B5EF4-FFF2-40B4-BE49-F238E27FC236}">
                <a16:creationId xmlns:a16="http://schemas.microsoft.com/office/drawing/2014/main" id="{0FD1A765-2995-4A56-A8A7-0FB74432A15E}"/>
              </a:ext>
            </a:extLst>
          </p:cNvPr>
          <p:cNvCxnSpPr>
            <a:cxnSpLocks/>
            <a:stCxn id="11" idx="6"/>
            <a:endCxn id="6" idx="1"/>
          </p:cNvCxnSpPr>
          <p:nvPr/>
        </p:nvCxnSpPr>
        <p:spPr>
          <a:xfrm>
            <a:off x="2998706" y="1489570"/>
            <a:ext cx="370547" cy="16624"/>
          </a:xfrm>
          <a:prstGeom prst="straightConnector1">
            <a:avLst/>
          </a:prstGeom>
          <a:ln w="19050">
            <a:solidFill>
              <a:srgbClr val="714FA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Conector: angular 29">
            <a:extLst>
              <a:ext uri="{FF2B5EF4-FFF2-40B4-BE49-F238E27FC236}">
                <a16:creationId xmlns:a16="http://schemas.microsoft.com/office/drawing/2014/main" id="{C861EE44-2CCA-4C95-8446-0D2A85161DC6}"/>
              </a:ext>
            </a:extLst>
          </p:cNvPr>
          <p:cNvCxnSpPr>
            <a:cxnSpLocks/>
            <a:stCxn id="6" idx="2"/>
            <a:endCxn id="5" idx="0"/>
          </p:cNvCxnSpPr>
          <p:nvPr/>
        </p:nvCxnSpPr>
        <p:spPr>
          <a:xfrm rot="5400000">
            <a:off x="3041658" y="1680879"/>
            <a:ext cx="703605" cy="728885"/>
          </a:xfrm>
          <a:prstGeom prst="bentConnector3">
            <a:avLst/>
          </a:prstGeom>
          <a:ln w="19050">
            <a:solidFill>
              <a:srgbClr val="714FA0"/>
            </a:solidFill>
            <a:tailEnd type="triangle"/>
          </a:ln>
        </p:spPr>
        <p:style>
          <a:lnRef idx="1">
            <a:schemeClr val="accent1"/>
          </a:lnRef>
          <a:fillRef idx="0">
            <a:schemeClr val="accent1"/>
          </a:fillRef>
          <a:effectRef idx="0">
            <a:schemeClr val="accent1"/>
          </a:effectRef>
          <a:fontRef idx="minor">
            <a:schemeClr val="tx1"/>
          </a:fontRef>
        </p:style>
      </p:cxnSp>
      <p:cxnSp>
        <p:nvCxnSpPr>
          <p:cNvPr id="77" name="Conector recto de flecha 76">
            <a:extLst>
              <a:ext uri="{FF2B5EF4-FFF2-40B4-BE49-F238E27FC236}">
                <a16:creationId xmlns:a16="http://schemas.microsoft.com/office/drawing/2014/main" id="{085E2542-E714-45BD-B1F8-8DC0A02D4CC4}"/>
              </a:ext>
            </a:extLst>
          </p:cNvPr>
          <p:cNvCxnSpPr>
            <a:cxnSpLocks/>
            <a:stCxn id="5" idx="2"/>
            <a:endCxn id="42" idx="0"/>
          </p:cNvCxnSpPr>
          <p:nvPr/>
        </p:nvCxnSpPr>
        <p:spPr>
          <a:xfrm>
            <a:off x="3029017" y="2771775"/>
            <a:ext cx="1" cy="1672079"/>
          </a:xfrm>
          <a:prstGeom prst="straightConnector1">
            <a:avLst/>
          </a:prstGeom>
          <a:ln w="19050">
            <a:solidFill>
              <a:srgbClr val="714FA0"/>
            </a:solidFill>
            <a:tailEnd type="triangle"/>
          </a:ln>
        </p:spPr>
        <p:style>
          <a:lnRef idx="1">
            <a:schemeClr val="accent1"/>
          </a:lnRef>
          <a:fillRef idx="0">
            <a:schemeClr val="accent1"/>
          </a:fillRef>
          <a:effectRef idx="0">
            <a:schemeClr val="accent1"/>
          </a:effectRef>
          <a:fontRef idx="minor">
            <a:schemeClr val="tx1"/>
          </a:fontRef>
        </p:style>
      </p:cxnSp>
      <p:cxnSp>
        <p:nvCxnSpPr>
          <p:cNvPr id="88" name="Conector: angular 87">
            <a:extLst>
              <a:ext uri="{FF2B5EF4-FFF2-40B4-BE49-F238E27FC236}">
                <a16:creationId xmlns:a16="http://schemas.microsoft.com/office/drawing/2014/main" id="{FA8408FD-5976-4B61-B640-89B166DC1D54}"/>
              </a:ext>
            </a:extLst>
          </p:cNvPr>
          <p:cNvCxnSpPr>
            <a:stCxn id="20" idx="3"/>
            <a:endCxn id="13" idx="2"/>
          </p:cNvCxnSpPr>
          <p:nvPr/>
        </p:nvCxnSpPr>
        <p:spPr>
          <a:xfrm flipV="1">
            <a:off x="4536707" y="2796937"/>
            <a:ext cx="767950" cy="726444"/>
          </a:xfrm>
          <a:prstGeom prst="bentConnector2">
            <a:avLst/>
          </a:prstGeom>
          <a:ln w="19050">
            <a:solidFill>
              <a:srgbClr val="714FA0"/>
            </a:solidFill>
            <a:tailEnd type="triangle"/>
          </a:ln>
        </p:spPr>
        <p:style>
          <a:lnRef idx="1">
            <a:schemeClr val="accent1"/>
          </a:lnRef>
          <a:fillRef idx="0">
            <a:schemeClr val="accent1"/>
          </a:fillRef>
          <a:effectRef idx="0">
            <a:schemeClr val="accent1"/>
          </a:effectRef>
          <a:fontRef idx="minor">
            <a:schemeClr val="tx1"/>
          </a:fontRef>
        </p:style>
      </p:cxnSp>
      <p:sp>
        <p:nvSpPr>
          <p:cNvPr id="128" name="Rectángulo redondeado 5">
            <a:extLst>
              <a:ext uri="{FF2B5EF4-FFF2-40B4-BE49-F238E27FC236}">
                <a16:creationId xmlns:a16="http://schemas.microsoft.com/office/drawing/2014/main" id="{A258EF89-DC66-4B94-AE4D-151103926DDA}"/>
              </a:ext>
            </a:extLst>
          </p:cNvPr>
          <p:cNvSpPr/>
          <p:nvPr/>
        </p:nvSpPr>
        <p:spPr>
          <a:xfrm>
            <a:off x="4623316" y="1332735"/>
            <a:ext cx="777297" cy="374651"/>
          </a:xfrm>
          <a:prstGeom prst="roundRect">
            <a:avLst>
              <a:gd name="adj" fmla="val 8131"/>
            </a:avLst>
          </a:prstGeom>
          <a:solidFill>
            <a:srgbClr val="B9E7ED"/>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ctr"/>
          <a:lstStyle/>
          <a:p>
            <a:pPr algn="ctr"/>
            <a:r>
              <a:rPr lang="es-ES_tradnl" sz="800" dirty="0">
                <a:solidFill>
                  <a:schemeClr val="tx1"/>
                </a:solidFill>
                <a:latin typeface="Calibri" charset="0"/>
                <a:ea typeface="Calibri" charset="0"/>
                <a:cs typeface="Calibri" charset="0"/>
              </a:rPr>
              <a:t>Revisar oferta</a:t>
            </a:r>
          </a:p>
        </p:txBody>
      </p:sp>
      <p:sp>
        <p:nvSpPr>
          <p:cNvPr id="129" name="Más 142">
            <a:extLst>
              <a:ext uri="{FF2B5EF4-FFF2-40B4-BE49-F238E27FC236}">
                <a16:creationId xmlns:a16="http://schemas.microsoft.com/office/drawing/2014/main" id="{BA61C693-780D-45DA-8767-0057568A9491}"/>
              </a:ext>
            </a:extLst>
          </p:cNvPr>
          <p:cNvSpPr/>
          <p:nvPr/>
        </p:nvSpPr>
        <p:spPr>
          <a:xfrm rot="18900000">
            <a:off x="6236035" y="1326803"/>
            <a:ext cx="153276" cy="149849"/>
          </a:xfrm>
          <a:prstGeom prst="mathPlus">
            <a:avLst>
              <a:gd name="adj1" fmla="val 14614"/>
            </a:avLst>
          </a:prstGeom>
          <a:solidFill>
            <a:srgbClr val="00B1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30" name="Rombo 129">
            <a:extLst>
              <a:ext uri="{FF2B5EF4-FFF2-40B4-BE49-F238E27FC236}">
                <a16:creationId xmlns:a16="http://schemas.microsoft.com/office/drawing/2014/main" id="{EC813C75-88C6-4746-BB33-5A10AC120126}"/>
              </a:ext>
            </a:extLst>
          </p:cNvPr>
          <p:cNvSpPr/>
          <p:nvPr/>
        </p:nvSpPr>
        <p:spPr>
          <a:xfrm>
            <a:off x="6194758" y="1277486"/>
            <a:ext cx="237424" cy="224590"/>
          </a:xfrm>
          <a:prstGeom prst="diamond">
            <a:avLst/>
          </a:prstGeom>
          <a:noFill/>
          <a:ln w="19050">
            <a:solidFill>
              <a:srgbClr val="00B1C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cxnSp>
        <p:nvCxnSpPr>
          <p:cNvPr id="103" name="Conector: angular 102">
            <a:extLst>
              <a:ext uri="{FF2B5EF4-FFF2-40B4-BE49-F238E27FC236}">
                <a16:creationId xmlns:a16="http://schemas.microsoft.com/office/drawing/2014/main" id="{9FC2C417-E0EF-4781-AC6C-227C03EB0176}"/>
              </a:ext>
            </a:extLst>
          </p:cNvPr>
          <p:cNvCxnSpPr>
            <a:cxnSpLocks/>
            <a:stCxn id="12" idx="0"/>
            <a:endCxn id="128" idx="2"/>
          </p:cNvCxnSpPr>
          <p:nvPr/>
        </p:nvCxnSpPr>
        <p:spPr>
          <a:xfrm rot="5400000" flipH="1" flipV="1">
            <a:off x="4360723" y="1766212"/>
            <a:ext cx="710068" cy="592416"/>
          </a:xfrm>
          <a:prstGeom prst="bentConnector3">
            <a:avLst/>
          </a:prstGeom>
          <a:ln w="19050">
            <a:solidFill>
              <a:srgbClr val="714FA0"/>
            </a:solidFill>
            <a:tailEnd type="triangle"/>
          </a:ln>
        </p:spPr>
        <p:style>
          <a:lnRef idx="1">
            <a:schemeClr val="accent1"/>
          </a:lnRef>
          <a:fillRef idx="0">
            <a:schemeClr val="accent1"/>
          </a:fillRef>
          <a:effectRef idx="0">
            <a:schemeClr val="accent1"/>
          </a:effectRef>
          <a:fontRef idx="minor">
            <a:schemeClr val="tx1"/>
          </a:fontRef>
        </p:style>
      </p:cxnSp>
      <p:sp>
        <p:nvSpPr>
          <p:cNvPr id="134" name="CuadroTexto 133">
            <a:extLst>
              <a:ext uri="{FF2B5EF4-FFF2-40B4-BE49-F238E27FC236}">
                <a16:creationId xmlns:a16="http://schemas.microsoft.com/office/drawing/2014/main" id="{FC166CDE-AF5A-4032-93D7-A8B392E1F7D8}"/>
              </a:ext>
            </a:extLst>
          </p:cNvPr>
          <p:cNvSpPr txBox="1"/>
          <p:nvPr/>
        </p:nvSpPr>
        <p:spPr>
          <a:xfrm>
            <a:off x="5660469" y="1602945"/>
            <a:ext cx="510870" cy="110800"/>
          </a:xfrm>
          <a:prstGeom prst="rect">
            <a:avLst/>
          </a:prstGeom>
          <a:noFill/>
        </p:spPr>
        <p:txBody>
          <a:bodyPr wrap="square" lIns="0" tIns="0" rIns="0" bIns="0" rtlCol="0">
            <a:spAutoFit/>
          </a:bodyPr>
          <a:lstStyle/>
          <a:p>
            <a:pPr>
              <a:lnSpc>
                <a:spcPct val="90000"/>
              </a:lnSpc>
            </a:pPr>
            <a:r>
              <a:rPr lang="es-ES_tradnl" sz="800" dirty="0">
                <a:latin typeface="Calibri" charset="0"/>
                <a:ea typeface="Calibri" charset="0"/>
                <a:cs typeface="Calibri" charset="0"/>
              </a:rPr>
              <a:t>Conforme?</a:t>
            </a:r>
            <a:endParaRPr lang="es-ES_tradnl" sz="700" dirty="0">
              <a:latin typeface="Calibri" charset="0"/>
              <a:ea typeface="Calibri" charset="0"/>
              <a:cs typeface="Calibri" charset="0"/>
            </a:endParaRPr>
          </a:p>
        </p:txBody>
      </p:sp>
      <p:sp>
        <p:nvSpPr>
          <p:cNvPr id="137" name="Abrir corchete 136">
            <a:extLst>
              <a:ext uri="{FF2B5EF4-FFF2-40B4-BE49-F238E27FC236}">
                <a16:creationId xmlns:a16="http://schemas.microsoft.com/office/drawing/2014/main" id="{AA54F9F9-BF31-4CBC-8F34-35D41E0B6EE9}"/>
              </a:ext>
            </a:extLst>
          </p:cNvPr>
          <p:cNvSpPr/>
          <p:nvPr/>
        </p:nvSpPr>
        <p:spPr>
          <a:xfrm>
            <a:off x="5576737" y="1588539"/>
            <a:ext cx="45719" cy="110800"/>
          </a:xfrm>
          <a:prstGeom prst="leftBracket">
            <a:avLst/>
          </a:prstGeom>
          <a:ln>
            <a:solidFill>
              <a:srgbClr val="714F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_tradnl"/>
          </a:p>
        </p:txBody>
      </p:sp>
      <p:sp>
        <p:nvSpPr>
          <p:cNvPr id="152" name="Abrir corchete 151">
            <a:extLst>
              <a:ext uri="{FF2B5EF4-FFF2-40B4-BE49-F238E27FC236}">
                <a16:creationId xmlns:a16="http://schemas.microsoft.com/office/drawing/2014/main" id="{02B59513-1333-48F4-B604-4406B3CE5950}"/>
              </a:ext>
            </a:extLst>
          </p:cNvPr>
          <p:cNvSpPr/>
          <p:nvPr/>
        </p:nvSpPr>
        <p:spPr>
          <a:xfrm>
            <a:off x="7148893" y="1344372"/>
            <a:ext cx="45959" cy="123329"/>
          </a:xfrm>
          <a:prstGeom prst="leftBracket">
            <a:avLst/>
          </a:prstGeom>
          <a:ln>
            <a:solidFill>
              <a:srgbClr val="714F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_tradnl"/>
          </a:p>
        </p:txBody>
      </p:sp>
      <p:sp>
        <p:nvSpPr>
          <p:cNvPr id="153" name="CuadroTexto 152">
            <a:extLst>
              <a:ext uri="{FF2B5EF4-FFF2-40B4-BE49-F238E27FC236}">
                <a16:creationId xmlns:a16="http://schemas.microsoft.com/office/drawing/2014/main" id="{45F299EA-14F8-409A-A149-8CF3A5E17F72}"/>
              </a:ext>
            </a:extLst>
          </p:cNvPr>
          <p:cNvSpPr txBox="1"/>
          <p:nvPr/>
        </p:nvSpPr>
        <p:spPr>
          <a:xfrm>
            <a:off x="7210426" y="1362171"/>
            <a:ext cx="118712" cy="110800"/>
          </a:xfrm>
          <a:prstGeom prst="rect">
            <a:avLst/>
          </a:prstGeom>
          <a:noFill/>
        </p:spPr>
        <p:txBody>
          <a:bodyPr wrap="square" lIns="0" tIns="0" rIns="0" bIns="0" rtlCol="0">
            <a:spAutoFit/>
          </a:bodyPr>
          <a:lstStyle/>
          <a:p>
            <a:pPr>
              <a:lnSpc>
                <a:spcPct val="90000"/>
              </a:lnSpc>
            </a:pPr>
            <a:r>
              <a:rPr lang="es-ES_tradnl" sz="800" dirty="0">
                <a:latin typeface="Calibri" charset="0"/>
                <a:ea typeface="Calibri" charset="0"/>
                <a:cs typeface="Calibri" charset="0"/>
              </a:rPr>
              <a:t>Si</a:t>
            </a:r>
            <a:endParaRPr lang="es-ES_tradnl" sz="700" dirty="0">
              <a:latin typeface="Calibri" charset="0"/>
              <a:ea typeface="Calibri" charset="0"/>
              <a:cs typeface="Calibri" charset="0"/>
            </a:endParaRPr>
          </a:p>
        </p:txBody>
      </p:sp>
      <p:sp>
        <p:nvSpPr>
          <p:cNvPr id="154" name="Elipse 153">
            <a:extLst>
              <a:ext uri="{FF2B5EF4-FFF2-40B4-BE49-F238E27FC236}">
                <a16:creationId xmlns:a16="http://schemas.microsoft.com/office/drawing/2014/main" id="{722A7DB3-415D-49D6-BD96-3A279BDA402D}"/>
              </a:ext>
            </a:extLst>
          </p:cNvPr>
          <p:cNvSpPr/>
          <p:nvPr/>
        </p:nvSpPr>
        <p:spPr>
          <a:xfrm>
            <a:off x="6205502" y="1751745"/>
            <a:ext cx="214326" cy="193645"/>
          </a:xfrm>
          <a:prstGeom prst="ellipse">
            <a:avLst/>
          </a:prstGeom>
          <a:solidFill>
            <a:srgbClr val="00B1C3"/>
          </a:solidFill>
          <a:ln w="19050">
            <a:solidFill>
              <a:srgbClr val="00B1C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155" name="CuadroTexto 154">
            <a:extLst>
              <a:ext uri="{FF2B5EF4-FFF2-40B4-BE49-F238E27FC236}">
                <a16:creationId xmlns:a16="http://schemas.microsoft.com/office/drawing/2014/main" id="{751FB851-1D4F-475E-AC8F-916B86C4838D}"/>
              </a:ext>
            </a:extLst>
          </p:cNvPr>
          <p:cNvSpPr txBox="1"/>
          <p:nvPr/>
        </p:nvSpPr>
        <p:spPr>
          <a:xfrm>
            <a:off x="6164751" y="1735382"/>
            <a:ext cx="337276" cy="215444"/>
          </a:xfrm>
          <a:prstGeom prst="rect">
            <a:avLst/>
          </a:prstGeom>
          <a:noFill/>
        </p:spPr>
        <p:txBody>
          <a:bodyPr wrap="square" rtlCol="0">
            <a:spAutoFit/>
          </a:bodyPr>
          <a:lstStyle/>
          <a:p>
            <a:r>
              <a:rPr lang="es-ES" sz="800" dirty="0">
                <a:latin typeface="Calibri" panose="020F0502020204030204" pitchFamily="34" charset="0"/>
                <a:cs typeface="Calibri" panose="020F0502020204030204" pitchFamily="34" charset="0"/>
              </a:rPr>
              <a:t>Fin</a:t>
            </a:r>
            <a:endParaRPr lang="es-PE" sz="800" dirty="0">
              <a:latin typeface="Calibri" panose="020F0502020204030204" pitchFamily="34" charset="0"/>
              <a:cs typeface="Calibri" panose="020F0502020204030204" pitchFamily="34" charset="0"/>
            </a:endParaRPr>
          </a:p>
        </p:txBody>
      </p:sp>
      <p:cxnSp>
        <p:nvCxnSpPr>
          <p:cNvPr id="139" name="Conector recto de flecha 138">
            <a:extLst>
              <a:ext uri="{FF2B5EF4-FFF2-40B4-BE49-F238E27FC236}">
                <a16:creationId xmlns:a16="http://schemas.microsoft.com/office/drawing/2014/main" id="{4C2E11F3-F4E8-4FD6-B03D-66CCB283F8AD}"/>
              </a:ext>
            </a:extLst>
          </p:cNvPr>
          <p:cNvCxnSpPr>
            <a:cxnSpLocks/>
            <a:stCxn id="130" idx="2"/>
            <a:endCxn id="154" idx="0"/>
          </p:cNvCxnSpPr>
          <p:nvPr/>
        </p:nvCxnSpPr>
        <p:spPr>
          <a:xfrm flipH="1">
            <a:off x="6312665" y="1502076"/>
            <a:ext cx="805" cy="2496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8" name="Conector: angular 157">
            <a:extLst>
              <a:ext uri="{FF2B5EF4-FFF2-40B4-BE49-F238E27FC236}">
                <a16:creationId xmlns:a16="http://schemas.microsoft.com/office/drawing/2014/main" id="{044C4DF2-125B-42B2-8A1B-E2DFFA447D24}"/>
              </a:ext>
            </a:extLst>
          </p:cNvPr>
          <p:cNvCxnSpPr>
            <a:stCxn id="128" idx="3"/>
            <a:endCxn id="130" idx="1"/>
          </p:cNvCxnSpPr>
          <p:nvPr/>
        </p:nvCxnSpPr>
        <p:spPr>
          <a:xfrm flipV="1">
            <a:off x="5400613" y="1389781"/>
            <a:ext cx="794145" cy="130280"/>
          </a:xfrm>
          <a:prstGeom prst="bentConnector3">
            <a:avLst/>
          </a:prstGeom>
          <a:ln w="19050">
            <a:solidFill>
              <a:srgbClr val="714FA0"/>
            </a:solidFill>
            <a:tailEnd type="triangle"/>
          </a:ln>
        </p:spPr>
        <p:style>
          <a:lnRef idx="1">
            <a:schemeClr val="accent1"/>
          </a:lnRef>
          <a:fillRef idx="0">
            <a:schemeClr val="accent1"/>
          </a:fillRef>
          <a:effectRef idx="0">
            <a:schemeClr val="accent1"/>
          </a:effectRef>
          <a:fontRef idx="minor">
            <a:schemeClr val="tx1"/>
          </a:fontRef>
        </p:style>
      </p:cxnSp>
      <p:cxnSp>
        <p:nvCxnSpPr>
          <p:cNvPr id="160" name="Conector: angular 159">
            <a:extLst>
              <a:ext uri="{FF2B5EF4-FFF2-40B4-BE49-F238E27FC236}">
                <a16:creationId xmlns:a16="http://schemas.microsoft.com/office/drawing/2014/main" id="{C96BB8CC-F1C6-4BAC-985E-2A5E83A0BA68}"/>
              </a:ext>
            </a:extLst>
          </p:cNvPr>
          <p:cNvCxnSpPr>
            <a:cxnSpLocks/>
            <a:endCxn id="18" idx="1"/>
          </p:cNvCxnSpPr>
          <p:nvPr/>
        </p:nvCxnSpPr>
        <p:spPr>
          <a:xfrm>
            <a:off x="6451859" y="1418268"/>
            <a:ext cx="1022885" cy="104917"/>
          </a:xfrm>
          <a:prstGeom prst="bentConnector3">
            <a:avLst/>
          </a:prstGeom>
          <a:ln w="19050">
            <a:solidFill>
              <a:srgbClr val="714FA0"/>
            </a:solidFill>
            <a:tailEnd type="triangle"/>
          </a:ln>
        </p:spPr>
        <p:style>
          <a:lnRef idx="1">
            <a:schemeClr val="accent1"/>
          </a:lnRef>
          <a:fillRef idx="0">
            <a:schemeClr val="accent1"/>
          </a:fillRef>
          <a:effectRef idx="0">
            <a:schemeClr val="accent1"/>
          </a:effectRef>
          <a:fontRef idx="minor">
            <a:schemeClr val="tx1"/>
          </a:fontRef>
        </p:style>
      </p:cxnSp>
      <p:sp>
        <p:nvSpPr>
          <p:cNvPr id="165" name="Abrir corchete 164">
            <a:extLst>
              <a:ext uri="{FF2B5EF4-FFF2-40B4-BE49-F238E27FC236}">
                <a16:creationId xmlns:a16="http://schemas.microsoft.com/office/drawing/2014/main" id="{521BF782-6EBB-41A0-B3D5-8A056AC51D50}"/>
              </a:ext>
            </a:extLst>
          </p:cNvPr>
          <p:cNvSpPr/>
          <p:nvPr/>
        </p:nvSpPr>
        <p:spPr>
          <a:xfrm>
            <a:off x="6397347" y="1534244"/>
            <a:ext cx="45959" cy="123329"/>
          </a:xfrm>
          <a:prstGeom prst="leftBracket">
            <a:avLst/>
          </a:prstGeom>
          <a:ln>
            <a:solidFill>
              <a:srgbClr val="714F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_tradnl"/>
          </a:p>
        </p:txBody>
      </p:sp>
      <p:sp>
        <p:nvSpPr>
          <p:cNvPr id="167" name="CuadroTexto 166">
            <a:extLst>
              <a:ext uri="{FF2B5EF4-FFF2-40B4-BE49-F238E27FC236}">
                <a16:creationId xmlns:a16="http://schemas.microsoft.com/office/drawing/2014/main" id="{9D2D1E16-6447-4271-AD77-E9B1B379F56F}"/>
              </a:ext>
            </a:extLst>
          </p:cNvPr>
          <p:cNvSpPr txBox="1"/>
          <p:nvPr/>
        </p:nvSpPr>
        <p:spPr>
          <a:xfrm>
            <a:off x="6442071" y="1550224"/>
            <a:ext cx="205523" cy="110800"/>
          </a:xfrm>
          <a:prstGeom prst="rect">
            <a:avLst/>
          </a:prstGeom>
          <a:noFill/>
        </p:spPr>
        <p:txBody>
          <a:bodyPr wrap="square" lIns="0" tIns="0" rIns="0" bIns="0" rtlCol="0">
            <a:spAutoFit/>
          </a:bodyPr>
          <a:lstStyle/>
          <a:p>
            <a:pPr>
              <a:lnSpc>
                <a:spcPct val="90000"/>
              </a:lnSpc>
            </a:pPr>
            <a:r>
              <a:rPr lang="es-ES_tradnl" sz="800" dirty="0">
                <a:latin typeface="Calibri" charset="0"/>
                <a:ea typeface="Calibri" charset="0"/>
                <a:cs typeface="Calibri" charset="0"/>
              </a:rPr>
              <a:t>No</a:t>
            </a:r>
            <a:endParaRPr lang="es-ES_tradnl" sz="400" dirty="0">
              <a:latin typeface="Calibri" charset="0"/>
              <a:ea typeface="Calibri" charset="0"/>
              <a:cs typeface="Calibri" charset="0"/>
            </a:endParaRPr>
          </a:p>
        </p:txBody>
      </p:sp>
      <p:sp>
        <p:nvSpPr>
          <p:cNvPr id="173" name="Rectángulo redondeado 41">
            <a:extLst>
              <a:ext uri="{FF2B5EF4-FFF2-40B4-BE49-F238E27FC236}">
                <a16:creationId xmlns:a16="http://schemas.microsoft.com/office/drawing/2014/main" id="{AB6E0155-0236-4B30-8AB2-BC3BDE76B054}"/>
              </a:ext>
            </a:extLst>
          </p:cNvPr>
          <p:cNvSpPr/>
          <p:nvPr/>
        </p:nvSpPr>
        <p:spPr>
          <a:xfrm>
            <a:off x="5351601" y="4443854"/>
            <a:ext cx="841779" cy="393744"/>
          </a:xfrm>
          <a:prstGeom prst="roundRect">
            <a:avLst>
              <a:gd name="adj" fmla="val 8131"/>
            </a:avLst>
          </a:prstGeom>
          <a:solidFill>
            <a:srgbClr val="B9E7ED"/>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ctr"/>
          <a:lstStyle/>
          <a:p>
            <a:pPr algn="ctr"/>
            <a:r>
              <a:rPr lang="es-ES_tradnl" sz="800" dirty="0">
                <a:solidFill>
                  <a:schemeClr val="tx1"/>
                </a:solidFill>
                <a:latin typeface="Calibri" charset="0"/>
                <a:ea typeface="Calibri" charset="0"/>
                <a:cs typeface="Calibri" charset="0"/>
              </a:rPr>
              <a:t>Actualizar </a:t>
            </a:r>
            <a:br>
              <a:rPr lang="es-ES_tradnl" sz="800" dirty="0">
                <a:solidFill>
                  <a:schemeClr val="tx1"/>
                </a:solidFill>
                <a:latin typeface="Calibri" charset="0"/>
                <a:ea typeface="Calibri" charset="0"/>
                <a:cs typeface="Calibri" charset="0"/>
              </a:rPr>
            </a:br>
            <a:r>
              <a:rPr lang="es-ES_tradnl" sz="800" dirty="0">
                <a:solidFill>
                  <a:schemeClr val="tx1"/>
                </a:solidFill>
                <a:latin typeface="Calibri" charset="0"/>
                <a:ea typeface="Calibri" charset="0"/>
                <a:cs typeface="Calibri" charset="0"/>
              </a:rPr>
              <a:t>la oferta</a:t>
            </a:r>
          </a:p>
        </p:txBody>
      </p:sp>
      <p:cxnSp>
        <p:nvCxnSpPr>
          <p:cNvPr id="176" name="Conector: angular 175">
            <a:extLst>
              <a:ext uri="{FF2B5EF4-FFF2-40B4-BE49-F238E27FC236}">
                <a16:creationId xmlns:a16="http://schemas.microsoft.com/office/drawing/2014/main" id="{0D24501E-8B46-42B5-989D-8E1E2D19B677}"/>
              </a:ext>
            </a:extLst>
          </p:cNvPr>
          <p:cNvCxnSpPr>
            <a:cxnSpLocks/>
            <a:stCxn id="173" idx="1"/>
            <a:endCxn id="15" idx="3"/>
          </p:cNvCxnSpPr>
          <p:nvPr/>
        </p:nvCxnSpPr>
        <p:spPr>
          <a:xfrm rot="10800000">
            <a:off x="4793863" y="3984604"/>
            <a:ext cx="557738" cy="656123"/>
          </a:xfrm>
          <a:prstGeom prst="bentConnector3">
            <a:avLst>
              <a:gd name="adj1" fmla="val 50000"/>
            </a:avLst>
          </a:prstGeom>
          <a:ln w="19050">
            <a:solidFill>
              <a:srgbClr val="714FA0"/>
            </a:solidFill>
            <a:tailEnd type="triangle"/>
          </a:ln>
        </p:spPr>
        <p:style>
          <a:lnRef idx="1">
            <a:schemeClr val="accent1"/>
          </a:lnRef>
          <a:fillRef idx="0">
            <a:schemeClr val="accent1"/>
          </a:fillRef>
          <a:effectRef idx="0">
            <a:schemeClr val="accent1"/>
          </a:effectRef>
          <a:fontRef idx="minor">
            <a:schemeClr val="tx1"/>
          </a:fontRef>
        </p:style>
      </p:cxnSp>
      <p:sp>
        <p:nvSpPr>
          <p:cNvPr id="190" name="CuadroTexto 189">
            <a:extLst>
              <a:ext uri="{FF2B5EF4-FFF2-40B4-BE49-F238E27FC236}">
                <a16:creationId xmlns:a16="http://schemas.microsoft.com/office/drawing/2014/main" id="{2A7D72AD-0ED8-4A84-83B3-52D9B9EE5414}"/>
              </a:ext>
            </a:extLst>
          </p:cNvPr>
          <p:cNvSpPr txBox="1"/>
          <p:nvPr/>
        </p:nvSpPr>
        <p:spPr>
          <a:xfrm>
            <a:off x="2634669" y="374572"/>
            <a:ext cx="5328125" cy="338554"/>
          </a:xfrm>
          <a:prstGeom prst="rect">
            <a:avLst/>
          </a:prstGeom>
          <a:noFill/>
        </p:spPr>
        <p:txBody>
          <a:bodyPr wrap="none" rtlCol="0">
            <a:spAutoFit/>
          </a:bodyPr>
          <a:lstStyle/>
          <a:p>
            <a:r>
              <a:rPr lang="es-ES" sz="1600" b="1" dirty="0">
                <a:latin typeface="Calibri" panose="020F0502020204030204" pitchFamily="34" charset="0"/>
                <a:cs typeface="Calibri" panose="020F0502020204030204" pitchFamily="34" charset="0"/>
              </a:rPr>
              <a:t>Diagrama del proceso de Revisión de requisitos del Producto</a:t>
            </a:r>
            <a:endParaRPr lang="es-PE" sz="1600" b="1" dirty="0">
              <a:latin typeface="Calibri" panose="020F0502020204030204" pitchFamily="34" charset="0"/>
              <a:cs typeface="Calibri" panose="020F0502020204030204" pitchFamily="34" charset="0"/>
            </a:endParaRPr>
          </a:p>
        </p:txBody>
      </p:sp>
      <p:sp>
        <p:nvSpPr>
          <p:cNvPr id="192" name="Rectángulo redondeado 12">
            <a:extLst>
              <a:ext uri="{FF2B5EF4-FFF2-40B4-BE49-F238E27FC236}">
                <a16:creationId xmlns:a16="http://schemas.microsoft.com/office/drawing/2014/main" id="{B4E3C892-961F-4AD8-A7C3-CB5AD2784ACD}"/>
              </a:ext>
            </a:extLst>
          </p:cNvPr>
          <p:cNvSpPr/>
          <p:nvPr/>
        </p:nvSpPr>
        <p:spPr>
          <a:xfrm>
            <a:off x="6418972" y="2422286"/>
            <a:ext cx="492125" cy="374651"/>
          </a:xfrm>
          <a:prstGeom prst="roundRect">
            <a:avLst>
              <a:gd name="adj" fmla="val 8131"/>
            </a:avLst>
          </a:prstGeom>
          <a:solidFill>
            <a:srgbClr val="B9E7ED"/>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s-ES_tradnl" sz="800" dirty="0">
                <a:solidFill>
                  <a:schemeClr val="tx1"/>
                </a:solidFill>
                <a:latin typeface="Calibri" charset="0"/>
                <a:ea typeface="Calibri" charset="0"/>
                <a:cs typeface="Calibri" charset="0"/>
              </a:rPr>
              <a:t>Aprobar pedido</a:t>
            </a:r>
          </a:p>
        </p:txBody>
      </p:sp>
      <p:cxnSp>
        <p:nvCxnSpPr>
          <p:cNvPr id="194" name="Conector: angular 193">
            <a:extLst>
              <a:ext uri="{FF2B5EF4-FFF2-40B4-BE49-F238E27FC236}">
                <a16:creationId xmlns:a16="http://schemas.microsoft.com/office/drawing/2014/main" id="{9A9F8EE5-1DED-4CA0-9DF5-E2E5F3812DD9}"/>
              </a:ext>
            </a:extLst>
          </p:cNvPr>
          <p:cNvCxnSpPr>
            <a:endCxn id="155" idx="2"/>
          </p:cNvCxnSpPr>
          <p:nvPr/>
        </p:nvCxnSpPr>
        <p:spPr>
          <a:xfrm rot="16200000" flipV="1">
            <a:off x="6257178" y="2027037"/>
            <a:ext cx="466628" cy="314205"/>
          </a:xfrm>
          <a:prstGeom prst="bentConnector3">
            <a:avLst/>
          </a:prstGeom>
          <a:ln w="19050">
            <a:solidFill>
              <a:srgbClr val="714FA0"/>
            </a:solidFill>
            <a:tailEnd type="triangle"/>
          </a:ln>
        </p:spPr>
        <p:style>
          <a:lnRef idx="1">
            <a:schemeClr val="accent1"/>
          </a:lnRef>
          <a:fillRef idx="0">
            <a:schemeClr val="accent1"/>
          </a:fillRef>
          <a:effectRef idx="0">
            <a:schemeClr val="accent1"/>
          </a:effectRef>
          <a:fontRef idx="minor">
            <a:schemeClr val="tx1"/>
          </a:fontRef>
        </p:style>
      </p:cxnSp>
      <p:cxnSp>
        <p:nvCxnSpPr>
          <p:cNvPr id="196" name="Conector: angular 195">
            <a:extLst>
              <a:ext uri="{FF2B5EF4-FFF2-40B4-BE49-F238E27FC236}">
                <a16:creationId xmlns:a16="http://schemas.microsoft.com/office/drawing/2014/main" id="{619E0B64-AFD9-4185-BE32-BC75D523822D}"/>
              </a:ext>
            </a:extLst>
          </p:cNvPr>
          <p:cNvCxnSpPr>
            <a:endCxn id="192" idx="3"/>
          </p:cNvCxnSpPr>
          <p:nvPr/>
        </p:nvCxnSpPr>
        <p:spPr>
          <a:xfrm rot="10800000">
            <a:off x="6911098" y="2609612"/>
            <a:ext cx="976747" cy="247888"/>
          </a:xfrm>
          <a:prstGeom prst="bentConnector3">
            <a:avLst/>
          </a:prstGeom>
          <a:ln w="19050">
            <a:solidFill>
              <a:srgbClr val="714FA0"/>
            </a:solidFill>
            <a:tailEnd type="triangle"/>
          </a:ln>
        </p:spPr>
        <p:style>
          <a:lnRef idx="1">
            <a:schemeClr val="accent1"/>
          </a:lnRef>
          <a:fillRef idx="0">
            <a:schemeClr val="accent1"/>
          </a:fillRef>
          <a:effectRef idx="0">
            <a:schemeClr val="accent1"/>
          </a:effectRef>
          <a:fontRef idx="minor">
            <a:schemeClr val="tx1"/>
          </a:fontRef>
        </p:style>
      </p:cxnSp>
      <p:cxnSp>
        <p:nvCxnSpPr>
          <p:cNvPr id="198" name="Conector recto de flecha 197">
            <a:extLst>
              <a:ext uri="{FF2B5EF4-FFF2-40B4-BE49-F238E27FC236}">
                <a16:creationId xmlns:a16="http://schemas.microsoft.com/office/drawing/2014/main" id="{4286A5BC-0BF7-48DD-99DA-F38333D05327}"/>
              </a:ext>
            </a:extLst>
          </p:cNvPr>
          <p:cNvCxnSpPr>
            <a:stCxn id="104" idx="2"/>
            <a:endCxn id="16" idx="0"/>
          </p:cNvCxnSpPr>
          <p:nvPr/>
        </p:nvCxnSpPr>
        <p:spPr>
          <a:xfrm>
            <a:off x="8006556" y="2937044"/>
            <a:ext cx="514" cy="677405"/>
          </a:xfrm>
          <a:prstGeom prst="straightConnector1">
            <a:avLst/>
          </a:prstGeom>
          <a:ln w="19050">
            <a:solidFill>
              <a:srgbClr val="714FA0"/>
            </a:solidFill>
            <a:tailEnd type="triangle"/>
          </a:ln>
        </p:spPr>
        <p:style>
          <a:lnRef idx="1">
            <a:schemeClr val="accent1"/>
          </a:lnRef>
          <a:fillRef idx="0">
            <a:schemeClr val="accent1"/>
          </a:fillRef>
          <a:effectRef idx="0">
            <a:schemeClr val="accent1"/>
          </a:effectRef>
          <a:fontRef idx="minor">
            <a:schemeClr val="tx1"/>
          </a:fontRef>
        </p:style>
      </p:cxnSp>
      <p:cxnSp>
        <p:nvCxnSpPr>
          <p:cNvPr id="202" name="Conector: angular 201">
            <a:extLst>
              <a:ext uri="{FF2B5EF4-FFF2-40B4-BE49-F238E27FC236}">
                <a16:creationId xmlns:a16="http://schemas.microsoft.com/office/drawing/2014/main" id="{195F9492-ECD0-494B-8D7B-872510C9570E}"/>
              </a:ext>
            </a:extLst>
          </p:cNvPr>
          <p:cNvCxnSpPr>
            <a:stCxn id="22" idx="0"/>
            <a:endCxn id="192" idx="2"/>
          </p:cNvCxnSpPr>
          <p:nvPr/>
        </p:nvCxnSpPr>
        <p:spPr>
          <a:xfrm rot="16200000" flipV="1">
            <a:off x="6370647" y="3091326"/>
            <a:ext cx="891331" cy="302553"/>
          </a:xfrm>
          <a:prstGeom prst="bentConnector3">
            <a:avLst/>
          </a:prstGeom>
          <a:ln w="19050">
            <a:solidFill>
              <a:srgbClr val="714FA0"/>
            </a:solidFill>
            <a:tailEnd type="triangle"/>
          </a:ln>
        </p:spPr>
        <p:style>
          <a:lnRef idx="1">
            <a:schemeClr val="accent1"/>
          </a:lnRef>
          <a:fillRef idx="0">
            <a:schemeClr val="accent1"/>
          </a:fillRef>
          <a:effectRef idx="0">
            <a:schemeClr val="accent1"/>
          </a:effectRef>
          <a:fontRef idx="minor">
            <a:schemeClr val="tx1"/>
          </a:fontRef>
        </p:style>
      </p:cxnSp>
      <p:cxnSp>
        <p:nvCxnSpPr>
          <p:cNvPr id="204" name="Conector: angular 203">
            <a:extLst>
              <a:ext uri="{FF2B5EF4-FFF2-40B4-BE49-F238E27FC236}">
                <a16:creationId xmlns:a16="http://schemas.microsoft.com/office/drawing/2014/main" id="{4081A3BC-9BCB-46E0-AA94-ADF19DD1430A}"/>
              </a:ext>
            </a:extLst>
          </p:cNvPr>
          <p:cNvCxnSpPr>
            <a:stCxn id="22" idx="1"/>
            <a:endCxn id="13" idx="0"/>
          </p:cNvCxnSpPr>
          <p:nvPr/>
        </p:nvCxnSpPr>
        <p:spPr>
          <a:xfrm rot="10800000">
            <a:off x="5304658" y="2422287"/>
            <a:ext cx="1544219" cy="1378277"/>
          </a:xfrm>
          <a:prstGeom prst="bentConnector4">
            <a:avLst>
              <a:gd name="adj1" fmla="val 42033"/>
              <a:gd name="adj2" fmla="val 116586"/>
            </a:avLst>
          </a:prstGeom>
          <a:ln w="19050">
            <a:solidFill>
              <a:srgbClr val="714FA0"/>
            </a:solidFill>
            <a:tailEnd type="triangle"/>
          </a:ln>
        </p:spPr>
        <p:style>
          <a:lnRef idx="1">
            <a:schemeClr val="accent1"/>
          </a:lnRef>
          <a:fillRef idx="0">
            <a:schemeClr val="accent1"/>
          </a:fillRef>
          <a:effectRef idx="0">
            <a:schemeClr val="accent1"/>
          </a:effectRef>
          <a:fontRef idx="minor">
            <a:schemeClr val="tx1"/>
          </a:fontRef>
        </p:style>
      </p:cxnSp>
      <p:sp>
        <p:nvSpPr>
          <p:cNvPr id="205" name="CuadroTexto 204">
            <a:extLst>
              <a:ext uri="{FF2B5EF4-FFF2-40B4-BE49-F238E27FC236}">
                <a16:creationId xmlns:a16="http://schemas.microsoft.com/office/drawing/2014/main" id="{76599354-240E-49B9-B684-DE02F1351278}"/>
              </a:ext>
            </a:extLst>
          </p:cNvPr>
          <p:cNvSpPr txBox="1"/>
          <p:nvPr/>
        </p:nvSpPr>
        <p:spPr>
          <a:xfrm>
            <a:off x="6276531" y="3397719"/>
            <a:ext cx="234999" cy="110800"/>
          </a:xfrm>
          <a:prstGeom prst="rect">
            <a:avLst/>
          </a:prstGeom>
          <a:noFill/>
        </p:spPr>
        <p:txBody>
          <a:bodyPr wrap="square" lIns="0" tIns="0" rIns="0" bIns="0" rtlCol="0">
            <a:spAutoFit/>
          </a:bodyPr>
          <a:lstStyle/>
          <a:p>
            <a:pPr>
              <a:lnSpc>
                <a:spcPct val="90000"/>
              </a:lnSpc>
            </a:pPr>
            <a:r>
              <a:rPr lang="es-ES_tradnl" sz="800" dirty="0">
                <a:latin typeface="Calibri" charset="0"/>
                <a:ea typeface="Calibri" charset="0"/>
                <a:cs typeface="Calibri" charset="0"/>
              </a:rPr>
              <a:t>No</a:t>
            </a:r>
            <a:endParaRPr lang="es-ES_tradnl" sz="400" dirty="0">
              <a:latin typeface="Calibri" charset="0"/>
              <a:ea typeface="Calibri" charset="0"/>
              <a:cs typeface="Calibri" charset="0"/>
            </a:endParaRPr>
          </a:p>
        </p:txBody>
      </p:sp>
      <p:sp>
        <p:nvSpPr>
          <p:cNvPr id="206" name="Abrir corchete 205">
            <a:extLst>
              <a:ext uri="{FF2B5EF4-FFF2-40B4-BE49-F238E27FC236}">
                <a16:creationId xmlns:a16="http://schemas.microsoft.com/office/drawing/2014/main" id="{CFD06CAA-EE6C-40D8-86AF-ECD213651DDC}"/>
              </a:ext>
            </a:extLst>
          </p:cNvPr>
          <p:cNvSpPr/>
          <p:nvPr/>
        </p:nvSpPr>
        <p:spPr>
          <a:xfrm>
            <a:off x="6230572" y="3389729"/>
            <a:ext cx="45959" cy="123329"/>
          </a:xfrm>
          <a:prstGeom prst="leftBracket">
            <a:avLst/>
          </a:prstGeom>
          <a:ln>
            <a:solidFill>
              <a:srgbClr val="714F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_tradnl"/>
          </a:p>
        </p:txBody>
      </p:sp>
    </p:spTree>
    <p:extLst>
      <p:ext uri="{BB962C8B-B14F-4D97-AF65-F5344CB8AC3E}">
        <p14:creationId xmlns:p14="http://schemas.microsoft.com/office/powerpoint/2010/main" val="34735934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5"/>
          <p:cNvSpPr/>
          <p:nvPr/>
        </p:nvSpPr>
        <p:spPr>
          <a:xfrm>
            <a:off x="503238" y="377440"/>
            <a:ext cx="2430462"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s-PE" sz="1000" dirty="0">
                <a:solidFill>
                  <a:schemeClr val="bg1">
                    <a:lumMod val="65000"/>
                  </a:schemeClr>
                </a:solidFill>
                <a:latin typeface="Calibri" charset="0"/>
                <a:ea typeface="Calibri" charset="0"/>
                <a:cs typeface="Calibri" charset="0"/>
              </a:rPr>
              <a:t>MAPA DE INTERACCIONES</a:t>
            </a:r>
          </a:p>
        </p:txBody>
      </p:sp>
      <p:sp>
        <p:nvSpPr>
          <p:cNvPr id="25" name="Rectángulo 24"/>
          <p:cNvSpPr/>
          <p:nvPr/>
        </p:nvSpPr>
        <p:spPr>
          <a:xfrm>
            <a:off x="741654" y="699586"/>
            <a:ext cx="3737572" cy="246221"/>
          </a:xfrm>
          <a:prstGeom prst="rect">
            <a:avLst/>
          </a:prstGeom>
        </p:spPr>
        <p:txBody>
          <a:bodyPr wrap="square" lIns="0" tIns="0" rIns="0" bIns="0" anchor="t">
            <a:spAutoFit/>
          </a:bodyPr>
          <a:lstStyle/>
          <a:p>
            <a:pPr algn="just"/>
            <a:r>
              <a:rPr lang="es-PE" sz="1600" b="1" dirty="0">
                <a:solidFill>
                  <a:srgbClr val="EE4639"/>
                </a:solidFill>
                <a:latin typeface="Calibri"/>
                <a:cs typeface="Calibri"/>
              </a:rPr>
              <a:t>FLUJO DEL PROCESO</a:t>
            </a:r>
          </a:p>
        </p:txBody>
      </p:sp>
      <p:grpSp>
        <p:nvGrpSpPr>
          <p:cNvPr id="26" name="Agrupar 25"/>
          <p:cNvGrpSpPr/>
          <p:nvPr/>
        </p:nvGrpSpPr>
        <p:grpSpPr>
          <a:xfrm>
            <a:off x="444623" y="716860"/>
            <a:ext cx="210869" cy="211672"/>
            <a:chOff x="511902" y="912278"/>
            <a:chExt cx="281320" cy="282391"/>
          </a:xfrm>
        </p:grpSpPr>
        <p:sp>
          <p:nvSpPr>
            <p:cNvPr id="27" name="Elipse 26"/>
            <p:cNvSpPr/>
            <p:nvPr/>
          </p:nvSpPr>
          <p:spPr>
            <a:xfrm rot="5400000">
              <a:off x="511366" y="912814"/>
              <a:ext cx="282391" cy="281320"/>
            </a:xfrm>
            <a:prstGeom prst="ellips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pic>
          <p:nvPicPr>
            <p:cNvPr id="28" name="Imagen 27"/>
            <p:cNvPicPr>
              <a:picLocks noChangeAspect="1"/>
            </p:cNvPicPr>
            <p:nvPr/>
          </p:nvPicPr>
          <p:blipFill>
            <a:blip r:embed="rId2">
              <a:alphaModFix/>
              <a:lum bright="100000" contrast="100000"/>
            </a:blip>
            <a:stretch>
              <a:fillRect/>
            </a:stretch>
          </p:blipFill>
          <p:spPr>
            <a:xfrm rot="5400000">
              <a:off x="578093" y="979006"/>
              <a:ext cx="148937" cy="148937"/>
            </a:xfrm>
            <a:prstGeom prst="rect">
              <a:avLst/>
            </a:prstGeom>
          </p:spPr>
        </p:pic>
      </p:grpSp>
      <p:sp>
        <p:nvSpPr>
          <p:cNvPr id="29" name="Rectángulo 28"/>
          <p:cNvSpPr/>
          <p:nvPr/>
        </p:nvSpPr>
        <p:spPr>
          <a:xfrm>
            <a:off x="2471615" y="1144752"/>
            <a:ext cx="5560872" cy="215444"/>
          </a:xfrm>
          <a:prstGeom prst="rect">
            <a:avLst/>
          </a:prstGeom>
        </p:spPr>
        <p:txBody>
          <a:bodyPr wrap="square" lIns="0" tIns="0" rIns="0" bIns="0" anchor="t">
            <a:spAutoFit/>
          </a:bodyPr>
          <a:lstStyle/>
          <a:p>
            <a:r>
              <a:rPr lang="es-PE" sz="1400" b="1" dirty="0">
                <a:latin typeface="Calibri"/>
                <a:cs typeface="Calibri"/>
              </a:rPr>
              <a:t>DIAGRANA DE FLUJO </a:t>
            </a:r>
            <a:r>
              <a:rPr lang="mr-IN" sz="1400" b="1" dirty="0">
                <a:latin typeface="Calibri"/>
                <a:cs typeface="Calibri"/>
              </a:rPr>
              <a:t>–</a:t>
            </a:r>
            <a:r>
              <a:rPr lang="es-PE" sz="1400" b="1" dirty="0">
                <a:latin typeface="Calibri"/>
                <a:cs typeface="Calibri"/>
              </a:rPr>
              <a:t> PROCESO DE MEJORA CONTINUA</a:t>
            </a:r>
          </a:p>
        </p:txBody>
      </p:sp>
      <p:sp>
        <p:nvSpPr>
          <p:cNvPr id="30" name="Rectángulo redondeado 29"/>
          <p:cNvSpPr/>
          <p:nvPr/>
        </p:nvSpPr>
        <p:spPr>
          <a:xfrm>
            <a:off x="772387" y="1962363"/>
            <a:ext cx="981693" cy="348324"/>
          </a:xfrm>
          <a:prstGeom prst="roundRect">
            <a:avLst>
              <a:gd name="adj" fmla="val 0"/>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s-ES" sz="900" b="1" dirty="0">
                <a:latin typeface="Calibri" charset="0"/>
                <a:ea typeface="Calibri" charset="0"/>
                <a:cs typeface="Calibri" charset="0"/>
              </a:rPr>
              <a:t>Describir la idea del cambio</a:t>
            </a:r>
          </a:p>
        </p:txBody>
      </p:sp>
      <p:sp>
        <p:nvSpPr>
          <p:cNvPr id="31" name="Rectángulo redondeado 30"/>
          <p:cNvSpPr/>
          <p:nvPr/>
        </p:nvSpPr>
        <p:spPr>
          <a:xfrm>
            <a:off x="804551" y="2734511"/>
            <a:ext cx="917364" cy="424931"/>
          </a:xfrm>
          <a:prstGeom prst="roundRect">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s-ES" sz="900" b="1" dirty="0">
                <a:latin typeface="Calibri" charset="0"/>
                <a:ea typeface="Calibri" charset="0"/>
                <a:cs typeface="Calibri" charset="0"/>
              </a:rPr>
              <a:t>Enviar solicitud de cambio</a:t>
            </a:r>
          </a:p>
        </p:txBody>
      </p:sp>
      <p:sp>
        <p:nvSpPr>
          <p:cNvPr id="32" name="Rectángulo redondeado 31"/>
          <p:cNvSpPr/>
          <p:nvPr/>
        </p:nvSpPr>
        <p:spPr>
          <a:xfrm>
            <a:off x="3192845" y="2241109"/>
            <a:ext cx="1177045" cy="310943"/>
          </a:xfrm>
          <a:prstGeom prst="roundRect">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s-ES" sz="900" b="1" dirty="0">
                <a:latin typeface="Calibri" charset="0"/>
                <a:ea typeface="Calibri" charset="0"/>
                <a:cs typeface="Calibri" charset="0"/>
              </a:rPr>
              <a:t>Validar solicitud de cambio</a:t>
            </a:r>
          </a:p>
        </p:txBody>
      </p:sp>
      <p:sp>
        <p:nvSpPr>
          <p:cNvPr id="36" name="Rectángulo redondeado 35"/>
          <p:cNvSpPr/>
          <p:nvPr/>
        </p:nvSpPr>
        <p:spPr>
          <a:xfrm>
            <a:off x="3320719" y="3620910"/>
            <a:ext cx="917364" cy="278693"/>
          </a:xfrm>
          <a:prstGeom prst="roundRect">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s-ES" sz="900" b="1" dirty="0">
                <a:latin typeface="Calibri" charset="0"/>
                <a:ea typeface="Calibri" charset="0"/>
                <a:cs typeface="Calibri" charset="0"/>
              </a:rPr>
              <a:t>Analizar el cambio</a:t>
            </a:r>
          </a:p>
        </p:txBody>
      </p:sp>
      <p:sp>
        <p:nvSpPr>
          <p:cNvPr id="38" name="Rectángulo redondeado 37"/>
          <p:cNvSpPr/>
          <p:nvPr/>
        </p:nvSpPr>
        <p:spPr>
          <a:xfrm>
            <a:off x="7131923" y="2130700"/>
            <a:ext cx="1091547" cy="421352"/>
          </a:xfrm>
          <a:prstGeom prst="roundRect">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s-ES" sz="900" b="1" dirty="0">
                <a:latin typeface="Calibri" charset="0"/>
                <a:ea typeface="Calibri" charset="0"/>
                <a:cs typeface="Calibri" charset="0"/>
              </a:rPr>
              <a:t>Evaluar el cambio</a:t>
            </a:r>
          </a:p>
        </p:txBody>
      </p:sp>
      <p:sp>
        <p:nvSpPr>
          <p:cNvPr id="41" name="Rectángulo redondeado 40"/>
          <p:cNvSpPr/>
          <p:nvPr/>
        </p:nvSpPr>
        <p:spPr>
          <a:xfrm>
            <a:off x="4559799" y="4184078"/>
            <a:ext cx="998005" cy="383394"/>
          </a:xfrm>
          <a:prstGeom prst="roundRect">
            <a:avLst>
              <a:gd name="adj" fmla="val 9603"/>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s-ES" sz="900" b="1" dirty="0">
                <a:latin typeface="Calibri" charset="0"/>
                <a:ea typeface="Calibri" charset="0"/>
                <a:cs typeface="Calibri" charset="0"/>
              </a:rPr>
              <a:t>Actualizar la documentación</a:t>
            </a:r>
          </a:p>
        </p:txBody>
      </p:sp>
      <p:cxnSp>
        <p:nvCxnSpPr>
          <p:cNvPr id="53" name="Conector angular 52"/>
          <p:cNvCxnSpPr>
            <a:cxnSpLocks/>
            <a:stCxn id="36" idx="3"/>
            <a:endCxn id="38" idx="1"/>
          </p:cNvCxnSpPr>
          <p:nvPr/>
        </p:nvCxnSpPr>
        <p:spPr>
          <a:xfrm flipV="1">
            <a:off x="4238083" y="2341376"/>
            <a:ext cx="2893840" cy="1418881"/>
          </a:xfrm>
          <a:prstGeom prst="bentConnector3">
            <a:avLst>
              <a:gd name="adj1" fmla="val 50000"/>
            </a:avLst>
          </a:prstGeom>
          <a:ln w="19050">
            <a:solidFill>
              <a:srgbClr val="808799"/>
            </a:solidFill>
            <a:tailEnd type="triangle"/>
          </a:ln>
        </p:spPr>
        <p:style>
          <a:lnRef idx="1">
            <a:schemeClr val="accent1"/>
          </a:lnRef>
          <a:fillRef idx="0">
            <a:schemeClr val="accent1"/>
          </a:fillRef>
          <a:effectRef idx="0">
            <a:schemeClr val="accent1"/>
          </a:effectRef>
          <a:fontRef idx="minor">
            <a:schemeClr val="tx1"/>
          </a:fontRef>
        </p:style>
      </p:cxnSp>
      <p:cxnSp>
        <p:nvCxnSpPr>
          <p:cNvPr id="70" name="Conector angular 69"/>
          <p:cNvCxnSpPr>
            <a:cxnSpLocks/>
            <a:stCxn id="31" idx="3"/>
            <a:endCxn id="32" idx="0"/>
          </p:cNvCxnSpPr>
          <p:nvPr/>
        </p:nvCxnSpPr>
        <p:spPr>
          <a:xfrm flipV="1">
            <a:off x="1721915" y="2241109"/>
            <a:ext cx="2059453" cy="705868"/>
          </a:xfrm>
          <a:prstGeom prst="bentConnector4">
            <a:avLst>
              <a:gd name="adj1" fmla="val 35712"/>
              <a:gd name="adj2" fmla="val 132386"/>
            </a:avLst>
          </a:prstGeom>
          <a:ln w="19050">
            <a:solidFill>
              <a:srgbClr val="808799"/>
            </a:solidFill>
            <a:tailEnd type="triangle"/>
          </a:ln>
        </p:spPr>
        <p:style>
          <a:lnRef idx="1">
            <a:schemeClr val="accent1"/>
          </a:lnRef>
          <a:fillRef idx="0">
            <a:schemeClr val="accent1"/>
          </a:fillRef>
          <a:effectRef idx="0">
            <a:schemeClr val="accent1"/>
          </a:effectRef>
          <a:fontRef idx="minor">
            <a:schemeClr val="tx1"/>
          </a:fontRef>
        </p:style>
      </p:cxnSp>
      <p:cxnSp>
        <p:nvCxnSpPr>
          <p:cNvPr id="73" name="Conector recto de flecha 72"/>
          <p:cNvCxnSpPr>
            <a:cxnSpLocks/>
            <a:stCxn id="30" idx="2"/>
            <a:endCxn id="31" idx="0"/>
          </p:cNvCxnSpPr>
          <p:nvPr/>
        </p:nvCxnSpPr>
        <p:spPr>
          <a:xfrm flipH="1">
            <a:off x="1263233" y="2310687"/>
            <a:ext cx="1" cy="423824"/>
          </a:xfrm>
          <a:prstGeom prst="straightConnector1">
            <a:avLst/>
          </a:prstGeom>
          <a:ln w="19050">
            <a:solidFill>
              <a:srgbClr val="808799"/>
            </a:solidFill>
            <a:tailEnd type="triangle"/>
          </a:ln>
        </p:spPr>
        <p:style>
          <a:lnRef idx="1">
            <a:schemeClr val="accent1"/>
          </a:lnRef>
          <a:fillRef idx="0">
            <a:schemeClr val="accent1"/>
          </a:fillRef>
          <a:effectRef idx="0">
            <a:schemeClr val="accent1"/>
          </a:effectRef>
          <a:fontRef idx="minor">
            <a:schemeClr val="tx1"/>
          </a:fontRef>
        </p:style>
      </p:cxnSp>
      <p:sp>
        <p:nvSpPr>
          <p:cNvPr id="77" name="Rectángulo 76"/>
          <p:cNvSpPr/>
          <p:nvPr/>
        </p:nvSpPr>
        <p:spPr>
          <a:xfrm>
            <a:off x="979217" y="1638889"/>
            <a:ext cx="739251" cy="184666"/>
          </a:xfrm>
          <a:prstGeom prst="rect">
            <a:avLst/>
          </a:prstGeom>
        </p:spPr>
        <p:txBody>
          <a:bodyPr wrap="square" lIns="0" tIns="0" rIns="0" bIns="0" anchor="t">
            <a:spAutoFit/>
          </a:bodyPr>
          <a:lstStyle/>
          <a:p>
            <a:pPr algn="ctr"/>
            <a:r>
              <a:rPr lang="es-ES" sz="1200" b="1" dirty="0">
                <a:latin typeface="Calibri"/>
                <a:cs typeface="Calibri"/>
              </a:rPr>
              <a:t>Empleado</a:t>
            </a:r>
            <a:endParaRPr lang="es-PE" sz="1200" b="1" dirty="0">
              <a:latin typeface="Calibri"/>
              <a:cs typeface="Calibri"/>
            </a:endParaRPr>
          </a:p>
        </p:txBody>
      </p:sp>
      <p:cxnSp>
        <p:nvCxnSpPr>
          <p:cNvPr id="79" name="Conector recto 78"/>
          <p:cNvCxnSpPr/>
          <p:nvPr/>
        </p:nvCxnSpPr>
        <p:spPr>
          <a:xfrm>
            <a:off x="722771" y="1864665"/>
            <a:ext cx="1145255" cy="0"/>
          </a:xfrm>
          <a:prstGeom prst="line">
            <a:avLst/>
          </a:prstGeom>
          <a:ln>
            <a:solidFill>
              <a:srgbClr val="EE4639"/>
            </a:solidFill>
          </a:ln>
        </p:spPr>
        <p:style>
          <a:lnRef idx="1">
            <a:schemeClr val="accent1"/>
          </a:lnRef>
          <a:fillRef idx="0">
            <a:schemeClr val="accent1"/>
          </a:fillRef>
          <a:effectRef idx="0">
            <a:schemeClr val="accent1"/>
          </a:effectRef>
          <a:fontRef idx="minor">
            <a:schemeClr val="tx1"/>
          </a:fontRef>
        </p:style>
      </p:cxnSp>
      <p:sp>
        <p:nvSpPr>
          <p:cNvPr id="81" name="Rectángulo 80"/>
          <p:cNvSpPr/>
          <p:nvPr/>
        </p:nvSpPr>
        <p:spPr>
          <a:xfrm>
            <a:off x="3443068" y="1627276"/>
            <a:ext cx="1325407" cy="184666"/>
          </a:xfrm>
          <a:prstGeom prst="rect">
            <a:avLst/>
          </a:prstGeom>
        </p:spPr>
        <p:txBody>
          <a:bodyPr wrap="square" lIns="0" tIns="0" rIns="0" bIns="0" anchor="t">
            <a:spAutoFit/>
          </a:bodyPr>
          <a:lstStyle/>
          <a:p>
            <a:pPr algn="ctr"/>
            <a:r>
              <a:rPr lang="es-ES" sz="1200" b="1" dirty="0">
                <a:latin typeface="Calibri"/>
                <a:cs typeface="Calibri"/>
              </a:rPr>
              <a:t>Analista de procesos</a:t>
            </a:r>
            <a:endParaRPr lang="es-PE" sz="1200" b="1" dirty="0">
              <a:latin typeface="Calibri"/>
              <a:cs typeface="Calibri"/>
            </a:endParaRPr>
          </a:p>
        </p:txBody>
      </p:sp>
      <p:cxnSp>
        <p:nvCxnSpPr>
          <p:cNvPr id="82" name="Conector recto 81"/>
          <p:cNvCxnSpPr/>
          <p:nvPr/>
        </p:nvCxnSpPr>
        <p:spPr>
          <a:xfrm>
            <a:off x="3134563" y="1875337"/>
            <a:ext cx="1145255" cy="0"/>
          </a:xfrm>
          <a:prstGeom prst="line">
            <a:avLst/>
          </a:prstGeom>
          <a:ln>
            <a:solidFill>
              <a:srgbClr val="EE4639"/>
            </a:solidFill>
          </a:ln>
        </p:spPr>
        <p:style>
          <a:lnRef idx="1">
            <a:schemeClr val="accent1"/>
          </a:lnRef>
          <a:fillRef idx="0">
            <a:schemeClr val="accent1"/>
          </a:fillRef>
          <a:effectRef idx="0">
            <a:schemeClr val="accent1"/>
          </a:effectRef>
          <a:fontRef idx="minor">
            <a:schemeClr val="tx1"/>
          </a:fontRef>
        </p:style>
      </p:cxnSp>
      <p:sp>
        <p:nvSpPr>
          <p:cNvPr id="87" name="Rectángulo 86"/>
          <p:cNvSpPr/>
          <p:nvPr/>
        </p:nvSpPr>
        <p:spPr>
          <a:xfrm>
            <a:off x="6988138" y="1638889"/>
            <a:ext cx="1325407" cy="184666"/>
          </a:xfrm>
          <a:prstGeom prst="rect">
            <a:avLst/>
          </a:prstGeom>
        </p:spPr>
        <p:txBody>
          <a:bodyPr wrap="square" lIns="0" tIns="0" rIns="0" bIns="0" anchor="t">
            <a:spAutoFit/>
          </a:bodyPr>
          <a:lstStyle/>
          <a:p>
            <a:pPr algn="ctr"/>
            <a:r>
              <a:rPr lang="es-ES" sz="1200" b="1" dirty="0">
                <a:latin typeface="Calibri"/>
                <a:cs typeface="Calibri"/>
              </a:rPr>
              <a:t>Comité de cambios</a:t>
            </a:r>
            <a:endParaRPr lang="es-PE" sz="1200" b="1" dirty="0">
              <a:latin typeface="Calibri"/>
              <a:cs typeface="Calibri"/>
            </a:endParaRPr>
          </a:p>
        </p:txBody>
      </p:sp>
      <p:cxnSp>
        <p:nvCxnSpPr>
          <p:cNvPr id="88" name="Conector recto 87"/>
          <p:cNvCxnSpPr/>
          <p:nvPr/>
        </p:nvCxnSpPr>
        <p:spPr>
          <a:xfrm>
            <a:off x="7078215" y="1864466"/>
            <a:ext cx="1145255" cy="0"/>
          </a:xfrm>
          <a:prstGeom prst="line">
            <a:avLst/>
          </a:prstGeom>
          <a:ln>
            <a:solidFill>
              <a:srgbClr val="EE4639"/>
            </a:solidFill>
          </a:ln>
        </p:spPr>
        <p:style>
          <a:lnRef idx="1">
            <a:schemeClr val="accent1"/>
          </a:lnRef>
          <a:fillRef idx="0">
            <a:schemeClr val="accent1"/>
          </a:fillRef>
          <a:effectRef idx="0">
            <a:schemeClr val="accent1"/>
          </a:effectRef>
          <a:fontRef idx="minor">
            <a:schemeClr val="tx1"/>
          </a:fontRef>
        </p:style>
      </p:cxnSp>
      <p:sp>
        <p:nvSpPr>
          <p:cNvPr id="11" name="Rombo 10">
            <a:extLst>
              <a:ext uri="{FF2B5EF4-FFF2-40B4-BE49-F238E27FC236}">
                <a16:creationId xmlns:a16="http://schemas.microsoft.com/office/drawing/2014/main" id="{0D439E7A-DCE1-4C85-9246-7F0145964745}"/>
              </a:ext>
            </a:extLst>
          </p:cNvPr>
          <p:cNvSpPr/>
          <p:nvPr/>
        </p:nvSpPr>
        <p:spPr>
          <a:xfrm>
            <a:off x="3403430" y="2767036"/>
            <a:ext cx="752592" cy="535989"/>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sz="900" dirty="0"/>
          </a:p>
        </p:txBody>
      </p:sp>
      <p:sp>
        <p:nvSpPr>
          <p:cNvPr id="12" name="CuadroTexto 11">
            <a:extLst>
              <a:ext uri="{FF2B5EF4-FFF2-40B4-BE49-F238E27FC236}">
                <a16:creationId xmlns:a16="http://schemas.microsoft.com/office/drawing/2014/main" id="{80E2B4CA-8EAE-4361-8733-4CB2503178E3}"/>
              </a:ext>
            </a:extLst>
          </p:cNvPr>
          <p:cNvSpPr txBox="1"/>
          <p:nvPr/>
        </p:nvSpPr>
        <p:spPr>
          <a:xfrm>
            <a:off x="3348096" y="2928610"/>
            <a:ext cx="889987" cy="230832"/>
          </a:xfrm>
          <a:prstGeom prst="rect">
            <a:avLst/>
          </a:prstGeom>
          <a:noFill/>
        </p:spPr>
        <p:txBody>
          <a:bodyPr wrap="none" rtlCol="0">
            <a:spAutoFit/>
          </a:bodyPr>
          <a:lstStyle/>
          <a:p>
            <a:r>
              <a:rPr lang="es-ES" sz="900" dirty="0"/>
              <a:t>Es relevante?</a:t>
            </a:r>
            <a:endParaRPr lang="es-PE" sz="900" dirty="0"/>
          </a:p>
        </p:txBody>
      </p:sp>
      <p:cxnSp>
        <p:nvCxnSpPr>
          <p:cNvPr id="54" name="Conector recto de flecha 53">
            <a:extLst>
              <a:ext uri="{FF2B5EF4-FFF2-40B4-BE49-F238E27FC236}">
                <a16:creationId xmlns:a16="http://schemas.microsoft.com/office/drawing/2014/main" id="{BD74C535-A8B7-498D-A8E1-27B57FDD72D7}"/>
              </a:ext>
            </a:extLst>
          </p:cNvPr>
          <p:cNvCxnSpPr>
            <a:cxnSpLocks/>
            <a:stCxn id="32" idx="2"/>
            <a:endCxn id="11" idx="0"/>
          </p:cNvCxnSpPr>
          <p:nvPr/>
        </p:nvCxnSpPr>
        <p:spPr>
          <a:xfrm flipH="1">
            <a:off x="3779726" y="2552052"/>
            <a:ext cx="1642" cy="214984"/>
          </a:xfrm>
          <a:prstGeom prst="straightConnector1">
            <a:avLst/>
          </a:prstGeom>
          <a:ln w="19050">
            <a:solidFill>
              <a:srgbClr val="808799"/>
            </a:solidFill>
            <a:tailEnd type="triangle"/>
          </a:ln>
        </p:spPr>
        <p:style>
          <a:lnRef idx="1">
            <a:schemeClr val="accent1"/>
          </a:lnRef>
          <a:fillRef idx="0">
            <a:schemeClr val="accent1"/>
          </a:fillRef>
          <a:effectRef idx="0">
            <a:schemeClr val="accent1"/>
          </a:effectRef>
          <a:fontRef idx="minor">
            <a:schemeClr val="tx1"/>
          </a:fontRef>
        </p:style>
      </p:cxnSp>
      <p:cxnSp>
        <p:nvCxnSpPr>
          <p:cNvPr id="59" name="Conector recto de flecha 58">
            <a:extLst>
              <a:ext uri="{FF2B5EF4-FFF2-40B4-BE49-F238E27FC236}">
                <a16:creationId xmlns:a16="http://schemas.microsoft.com/office/drawing/2014/main" id="{0CC360F9-8562-480F-8BD0-1F45BBDB5B67}"/>
              </a:ext>
            </a:extLst>
          </p:cNvPr>
          <p:cNvCxnSpPr>
            <a:cxnSpLocks/>
            <a:stCxn id="11" idx="2"/>
            <a:endCxn id="36" idx="0"/>
          </p:cNvCxnSpPr>
          <p:nvPr/>
        </p:nvCxnSpPr>
        <p:spPr>
          <a:xfrm flipH="1">
            <a:off x="3779401" y="3303025"/>
            <a:ext cx="325" cy="317885"/>
          </a:xfrm>
          <a:prstGeom prst="straightConnector1">
            <a:avLst/>
          </a:prstGeom>
          <a:ln w="19050">
            <a:solidFill>
              <a:srgbClr val="808799"/>
            </a:solidFill>
            <a:tailEnd type="triangle"/>
          </a:ln>
        </p:spPr>
        <p:style>
          <a:lnRef idx="1">
            <a:schemeClr val="accent1"/>
          </a:lnRef>
          <a:fillRef idx="0">
            <a:schemeClr val="accent1"/>
          </a:fillRef>
          <a:effectRef idx="0">
            <a:schemeClr val="accent1"/>
          </a:effectRef>
          <a:fontRef idx="minor">
            <a:schemeClr val="tx1"/>
          </a:fontRef>
        </p:style>
      </p:cxnSp>
      <p:sp>
        <p:nvSpPr>
          <p:cNvPr id="19" name="CuadroTexto 18">
            <a:extLst>
              <a:ext uri="{FF2B5EF4-FFF2-40B4-BE49-F238E27FC236}">
                <a16:creationId xmlns:a16="http://schemas.microsoft.com/office/drawing/2014/main" id="{2DB872D3-8A2F-40D3-A0DE-2FAE542F0AA1}"/>
              </a:ext>
            </a:extLst>
          </p:cNvPr>
          <p:cNvSpPr txBox="1"/>
          <p:nvPr/>
        </p:nvSpPr>
        <p:spPr>
          <a:xfrm>
            <a:off x="3462045" y="3323923"/>
            <a:ext cx="287258" cy="230832"/>
          </a:xfrm>
          <a:prstGeom prst="rect">
            <a:avLst/>
          </a:prstGeom>
          <a:noFill/>
        </p:spPr>
        <p:txBody>
          <a:bodyPr wrap="none" rtlCol="0">
            <a:spAutoFit/>
          </a:bodyPr>
          <a:lstStyle/>
          <a:p>
            <a:r>
              <a:rPr lang="es-ES" sz="900" dirty="0"/>
              <a:t>Si</a:t>
            </a:r>
            <a:endParaRPr lang="es-PE" sz="900" dirty="0"/>
          </a:p>
        </p:txBody>
      </p:sp>
      <p:sp>
        <p:nvSpPr>
          <p:cNvPr id="63" name="Rectángulo redondeado 35">
            <a:extLst>
              <a:ext uri="{FF2B5EF4-FFF2-40B4-BE49-F238E27FC236}">
                <a16:creationId xmlns:a16="http://schemas.microsoft.com/office/drawing/2014/main" id="{F6FAB7F0-2BB5-410C-A26E-BF518F4F1ACA}"/>
              </a:ext>
            </a:extLst>
          </p:cNvPr>
          <p:cNvSpPr/>
          <p:nvPr/>
        </p:nvSpPr>
        <p:spPr>
          <a:xfrm>
            <a:off x="4479226" y="2880749"/>
            <a:ext cx="917364" cy="278693"/>
          </a:xfrm>
          <a:prstGeom prst="roundRect">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s-ES" sz="900" b="1" dirty="0">
                <a:latin typeface="Calibri" charset="0"/>
                <a:ea typeface="Calibri" charset="0"/>
                <a:cs typeface="Calibri" charset="0"/>
              </a:rPr>
              <a:t>Explicar el rechazo</a:t>
            </a:r>
          </a:p>
        </p:txBody>
      </p:sp>
      <p:sp>
        <p:nvSpPr>
          <p:cNvPr id="65" name="Elipse 64">
            <a:extLst>
              <a:ext uri="{FF2B5EF4-FFF2-40B4-BE49-F238E27FC236}">
                <a16:creationId xmlns:a16="http://schemas.microsoft.com/office/drawing/2014/main" id="{7BFFF7F6-A1E8-4EDA-9625-AC61EC2E3970}"/>
              </a:ext>
            </a:extLst>
          </p:cNvPr>
          <p:cNvSpPr/>
          <p:nvPr/>
        </p:nvSpPr>
        <p:spPr>
          <a:xfrm>
            <a:off x="105508" y="1974158"/>
            <a:ext cx="339115" cy="31308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cxnSp>
        <p:nvCxnSpPr>
          <p:cNvPr id="66" name="Conector recto de flecha 65">
            <a:extLst>
              <a:ext uri="{FF2B5EF4-FFF2-40B4-BE49-F238E27FC236}">
                <a16:creationId xmlns:a16="http://schemas.microsoft.com/office/drawing/2014/main" id="{3438F538-547B-4C28-9301-4E63110E400D}"/>
              </a:ext>
            </a:extLst>
          </p:cNvPr>
          <p:cNvCxnSpPr>
            <a:cxnSpLocks/>
            <a:stCxn id="65" idx="6"/>
            <a:endCxn id="30" idx="1"/>
          </p:cNvCxnSpPr>
          <p:nvPr/>
        </p:nvCxnSpPr>
        <p:spPr>
          <a:xfrm>
            <a:off x="444623" y="2130700"/>
            <a:ext cx="327764" cy="5825"/>
          </a:xfrm>
          <a:prstGeom prst="straightConnector1">
            <a:avLst/>
          </a:prstGeom>
          <a:ln w="19050">
            <a:solidFill>
              <a:srgbClr val="808799"/>
            </a:solidFill>
            <a:tailEnd type="triangle"/>
          </a:ln>
        </p:spPr>
        <p:style>
          <a:lnRef idx="1">
            <a:schemeClr val="accent1"/>
          </a:lnRef>
          <a:fillRef idx="0">
            <a:schemeClr val="accent1"/>
          </a:fillRef>
          <a:effectRef idx="0">
            <a:schemeClr val="accent1"/>
          </a:effectRef>
          <a:fontRef idx="minor">
            <a:schemeClr val="tx1"/>
          </a:fontRef>
        </p:style>
      </p:cxnSp>
      <p:sp>
        <p:nvSpPr>
          <p:cNvPr id="68" name="CuadroTexto 67">
            <a:extLst>
              <a:ext uri="{FF2B5EF4-FFF2-40B4-BE49-F238E27FC236}">
                <a16:creationId xmlns:a16="http://schemas.microsoft.com/office/drawing/2014/main" id="{28056823-A028-4CC2-A785-BD5050EFEAAE}"/>
              </a:ext>
            </a:extLst>
          </p:cNvPr>
          <p:cNvSpPr txBox="1"/>
          <p:nvPr/>
        </p:nvSpPr>
        <p:spPr>
          <a:xfrm>
            <a:off x="49268" y="2000564"/>
            <a:ext cx="453970" cy="230832"/>
          </a:xfrm>
          <a:prstGeom prst="rect">
            <a:avLst/>
          </a:prstGeom>
          <a:noFill/>
        </p:spPr>
        <p:txBody>
          <a:bodyPr wrap="none" rtlCol="0">
            <a:spAutoFit/>
          </a:bodyPr>
          <a:lstStyle/>
          <a:p>
            <a:r>
              <a:rPr lang="es-ES" sz="900" dirty="0"/>
              <a:t>Inicio</a:t>
            </a:r>
            <a:endParaRPr lang="es-PE" sz="900" dirty="0"/>
          </a:p>
        </p:txBody>
      </p:sp>
      <p:sp>
        <p:nvSpPr>
          <p:cNvPr id="69" name="Elipse 68">
            <a:extLst>
              <a:ext uri="{FF2B5EF4-FFF2-40B4-BE49-F238E27FC236}">
                <a16:creationId xmlns:a16="http://schemas.microsoft.com/office/drawing/2014/main" id="{C03282C5-057C-4979-985A-BF24B52A885A}"/>
              </a:ext>
            </a:extLst>
          </p:cNvPr>
          <p:cNvSpPr/>
          <p:nvPr/>
        </p:nvSpPr>
        <p:spPr>
          <a:xfrm>
            <a:off x="4769978" y="2358557"/>
            <a:ext cx="339115" cy="31308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72" name="CuadroTexto 71">
            <a:extLst>
              <a:ext uri="{FF2B5EF4-FFF2-40B4-BE49-F238E27FC236}">
                <a16:creationId xmlns:a16="http://schemas.microsoft.com/office/drawing/2014/main" id="{23091BC4-1266-4E93-A78C-C551B17B9F8E}"/>
              </a:ext>
            </a:extLst>
          </p:cNvPr>
          <p:cNvSpPr txBox="1"/>
          <p:nvPr/>
        </p:nvSpPr>
        <p:spPr>
          <a:xfrm>
            <a:off x="4764127" y="2390675"/>
            <a:ext cx="344966" cy="230832"/>
          </a:xfrm>
          <a:prstGeom prst="rect">
            <a:avLst/>
          </a:prstGeom>
          <a:noFill/>
        </p:spPr>
        <p:txBody>
          <a:bodyPr wrap="none" rtlCol="0">
            <a:spAutoFit/>
          </a:bodyPr>
          <a:lstStyle/>
          <a:p>
            <a:r>
              <a:rPr lang="es-ES" sz="900" dirty="0"/>
              <a:t>Fin</a:t>
            </a:r>
            <a:endParaRPr lang="es-PE" sz="900" dirty="0"/>
          </a:p>
        </p:txBody>
      </p:sp>
      <p:sp>
        <p:nvSpPr>
          <p:cNvPr id="83" name="CuadroTexto 82">
            <a:extLst>
              <a:ext uri="{FF2B5EF4-FFF2-40B4-BE49-F238E27FC236}">
                <a16:creationId xmlns:a16="http://schemas.microsoft.com/office/drawing/2014/main" id="{54750F2A-331D-4832-BA21-AD4DC5B59417}"/>
              </a:ext>
            </a:extLst>
          </p:cNvPr>
          <p:cNvSpPr txBox="1"/>
          <p:nvPr/>
        </p:nvSpPr>
        <p:spPr>
          <a:xfrm>
            <a:off x="4135485" y="2795919"/>
            <a:ext cx="332142" cy="230832"/>
          </a:xfrm>
          <a:prstGeom prst="rect">
            <a:avLst/>
          </a:prstGeom>
          <a:noFill/>
        </p:spPr>
        <p:txBody>
          <a:bodyPr wrap="none" rtlCol="0">
            <a:spAutoFit/>
          </a:bodyPr>
          <a:lstStyle/>
          <a:p>
            <a:r>
              <a:rPr lang="es-ES" sz="900" dirty="0"/>
              <a:t>No</a:t>
            </a:r>
            <a:endParaRPr lang="es-PE" sz="900" dirty="0"/>
          </a:p>
        </p:txBody>
      </p:sp>
      <p:cxnSp>
        <p:nvCxnSpPr>
          <p:cNvPr id="84" name="Conector recto de flecha 83">
            <a:extLst>
              <a:ext uri="{FF2B5EF4-FFF2-40B4-BE49-F238E27FC236}">
                <a16:creationId xmlns:a16="http://schemas.microsoft.com/office/drawing/2014/main" id="{82237839-C5EF-4B85-80D0-476F57E56F92}"/>
              </a:ext>
            </a:extLst>
          </p:cNvPr>
          <p:cNvCxnSpPr>
            <a:cxnSpLocks/>
            <a:stCxn id="63" idx="0"/>
            <a:endCxn id="69" idx="4"/>
          </p:cNvCxnSpPr>
          <p:nvPr/>
        </p:nvCxnSpPr>
        <p:spPr>
          <a:xfrm flipV="1">
            <a:off x="4937908" y="2671640"/>
            <a:ext cx="1628" cy="209109"/>
          </a:xfrm>
          <a:prstGeom prst="straightConnector1">
            <a:avLst/>
          </a:prstGeom>
          <a:ln w="19050">
            <a:solidFill>
              <a:srgbClr val="808799"/>
            </a:solidFill>
            <a:tailEnd type="triangle"/>
          </a:ln>
        </p:spPr>
        <p:style>
          <a:lnRef idx="1">
            <a:schemeClr val="accent1"/>
          </a:lnRef>
          <a:fillRef idx="0">
            <a:schemeClr val="accent1"/>
          </a:fillRef>
          <a:effectRef idx="0">
            <a:schemeClr val="accent1"/>
          </a:effectRef>
          <a:fontRef idx="minor">
            <a:schemeClr val="tx1"/>
          </a:fontRef>
        </p:style>
      </p:cxnSp>
      <p:cxnSp>
        <p:nvCxnSpPr>
          <p:cNvPr id="89" name="Conector recto de flecha 88">
            <a:extLst>
              <a:ext uri="{FF2B5EF4-FFF2-40B4-BE49-F238E27FC236}">
                <a16:creationId xmlns:a16="http://schemas.microsoft.com/office/drawing/2014/main" id="{2C670AB7-897B-41D9-B5D0-5F29D144F3BC}"/>
              </a:ext>
            </a:extLst>
          </p:cNvPr>
          <p:cNvCxnSpPr>
            <a:cxnSpLocks/>
            <a:endCxn id="63" idx="1"/>
          </p:cNvCxnSpPr>
          <p:nvPr/>
        </p:nvCxnSpPr>
        <p:spPr>
          <a:xfrm flipV="1">
            <a:off x="4100323" y="3020096"/>
            <a:ext cx="378903" cy="14934"/>
          </a:xfrm>
          <a:prstGeom prst="straightConnector1">
            <a:avLst/>
          </a:prstGeom>
          <a:ln w="19050">
            <a:solidFill>
              <a:srgbClr val="808799"/>
            </a:solidFill>
            <a:tailEnd type="triangle"/>
          </a:ln>
        </p:spPr>
        <p:style>
          <a:lnRef idx="1">
            <a:schemeClr val="accent1"/>
          </a:lnRef>
          <a:fillRef idx="0">
            <a:schemeClr val="accent1"/>
          </a:fillRef>
          <a:effectRef idx="0">
            <a:schemeClr val="accent1"/>
          </a:effectRef>
          <a:fontRef idx="minor">
            <a:schemeClr val="tx1"/>
          </a:fontRef>
        </p:style>
      </p:cxnSp>
      <p:sp>
        <p:nvSpPr>
          <p:cNvPr id="101" name="Rectángulo redondeado 37">
            <a:extLst>
              <a:ext uri="{FF2B5EF4-FFF2-40B4-BE49-F238E27FC236}">
                <a16:creationId xmlns:a16="http://schemas.microsoft.com/office/drawing/2014/main" id="{F6AB04BC-F021-4213-A264-8ACD74DFA087}"/>
              </a:ext>
            </a:extLst>
          </p:cNvPr>
          <p:cNvSpPr/>
          <p:nvPr/>
        </p:nvSpPr>
        <p:spPr>
          <a:xfrm>
            <a:off x="7143522" y="2809419"/>
            <a:ext cx="1091547" cy="421352"/>
          </a:xfrm>
          <a:prstGeom prst="roundRect">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s-ES" sz="900" b="1" dirty="0">
                <a:latin typeface="Calibri" charset="0"/>
                <a:ea typeface="Calibri" charset="0"/>
                <a:cs typeface="Calibri" charset="0"/>
              </a:rPr>
              <a:t>Notificar al empleado</a:t>
            </a:r>
          </a:p>
        </p:txBody>
      </p:sp>
      <p:sp>
        <p:nvSpPr>
          <p:cNvPr id="102" name="Rombo 101">
            <a:extLst>
              <a:ext uri="{FF2B5EF4-FFF2-40B4-BE49-F238E27FC236}">
                <a16:creationId xmlns:a16="http://schemas.microsoft.com/office/drawing/2014/main" id="{B58708AB-F4D5-4143-AFE3-B09D9452CC6B}"/>
              </a:ext>
            </a:extLst>
          </p:cNvPr>
          <p:cNvSpPr/>
          <p:nvPr/>
        </p:nvSpPr>
        <p:spPr>
          <a:xfrm>
            <a:off x="7319832" y="3760257"/>
            <a:ext cx="752592" cy="535989"/>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sz="900" dirty="0"/>
          </a:p>
        </p:txBody>
      </p:sp>
      <p:sp>
        <p:nvSpPr>
          <p:cNvPr id="103" name="CuadroTexto 102">
            <a:extLst>
              <a:ext uri="{FF2B5EF4-FFF2-40B4-BE49-F238E27FC236}">
                <a16:creationId xmlns:a16="http://schemas.microsoft.com/office/drawing/2014/main" id="{68EB949F-E913-4228-9999-313014C4F06E}"/>
              </a:ext>
            </a:extLst>
          </p:cNvPr>
          <p:cNvSpPr txBox="1"/>
          <p:nvPr/>
        </p:nvSpPr>
        <p:spPr>
          <a:xfrm>
            <a:off x="7346559" y="3921831"/>
            <a:ext cx="748923" cy="230832"/>
          </a:xfrm>
          <a:prstGeom prst="rect">
            <a:avLst/>
          </a:prstGeom>
          <a:noFill/>
        </p:spPr>
        <p:txBody>
          <a:bodyPr wrap="none" rtlCol="0">
            <a:spAutoFit/>
          </a:bodyPr>
          <a:lstStyle/>
          <a:p>
            <a:r>
              <a:rPr lang="es-ES" sz="900" dirty="0"/>
              <a:t>Aprobado?</a:t>
            </a:r>
            <a:endParaRPr lang="es-PE" sz="900" dirty="0"/>
          </a:p>
        </p:txBody>
      </p:sp>
      <p:cxnSp>
        <p:nvCxnSpPr>
          <p:cNvPr id="104" name="Conector recto de flecha 103">
            <a:extLst>
              <a:ext uri="{FF2B5EF4-FFF2-40B4-BE49-F238E27FC236}">
                <a16:creationId xmlns:a16="http://schemas.microsoft.com/office/drawing/2014/main" id="{DFBB43F7-7433-4E70-BB07-536D8BEE73BE}"/>
              </a:ext>
            </a:extLst>
          </p:cNvPr>
          <p:cNvCxnSpPr>
            <a:cxnSpLocks/>
          </p:cNvCxnSpPr>
          <p:nvPr/>
        </p:nvCxnSpPr>
        <p:spPr>
          <a:xfrm flipH="1">
            <a:off x="7707526" y="4296246"/>
            <a:ext cx="325" cy="317885"/>
          </a:xfrm>
          <a:prstGeom prst="straightConnector1">
            <a:avLst/>
          </a:prstGeom>
          <a:ln w="19050">
            <a:solidFill>
              <a:srgbClr val="808799"/>
            </a:solidFill>
            <a:tailEnd type="triangle"/>
          </a:ln>
        </p:spPr>
        <p:style>
          <a:lnRef idx="1">
            <a:schemeClr val="accent1"/>
          </a:lnRef>
          <a:fillRef idx="0">
            <a:schemeClr val="accent1"/>
          </a:fillRef>
          <a:effectRef idx="0">
            <a:schemeClr val="accent1"/>
          </a:effectRef>
          <a:fontRef idx="minor">
            <a:schemeClr val="tx1"/>
          </a:fontRef>
        </p:style>
      </p:cxnSp>
      <p:sp>
        <p:nvSpPr>
          <p:cNvPr id="105" name="CuadroTexto 104">
            <a:extLst>
              <a:ext uri="{FF2B5EF4-FFF2-40B4-BE49-F238E27FC236}">
                <a16:creationId xmlns:a16="http://schemas.microsoft.com/office/drawing/2014/main" id="{B04B8E69-5AA6-419C-9553-68ACF9DC5423}"/>
              </a:ext>
            </a:extLst>
          </p:cNvPr>
          <p:cNvSpPr txBox="1"/>
          <p:nvPr/>
        </p:nvSpPr>
        <p:spPr>
          <a:xfrm>
            <a:off x="6897517" y="3752025"/>
            <a:ext cx="287258" cy="230832"/>
          </a:xfrm>
          <a:prstGeom prst="rect">
            <a:avLst/>
          </a:prstGeom>
          <a:noFill/>
        </p:spPr>
        <p:txBody>
          <a:bodyPr wrap="none" rtlCol="0">
            <a:spAutoFit/>
          </a:bodyPr>
          <a:lstStyle/>
          <a:p>
            <a:r>
              <a:rPr lang="es-ES" sz="900" dirty="0"/>
              <a:t>Si</a:t>
            </a:r>
            <a:endParaRPr lang="es-PE" sz="900" dirty="0"/>
          </a:p>
        </p:txBody>
      </p:sp>
      <p:sp>
        <p:nvSpPr>
          <p:cNvPr id="106" name="CuadroTexto 105">
            <a:extLst>
              <a:ext uri="{FF2B5EF4-FFF2-40B4-BE49-F238E27FC236}">
                <a16:creationId xmlns:a16="http://schemas.microsoft.com/office/drawing/2014/main" id="{1DC7AFDD-1DF7-4345-ADCD-50781F6ECC3C}"/>
              </a:ext>
            </a:extLst>
          </p:cNvPr>
          <p:cNvSpPr txBox="1"/>
          <p:nvPr/>
        </p:nvSpPr>
        <p:spPr>
          <a:xfrm>
            <a:off x="7763340" y="4327831"/>
            <a:ext cx="332142" cy="230832"/>
          </a:xfrm>
          <a:prstGeom prst="rect">
            <a:avLst/>
          </a:prstGeom>
          <a:noFill/>
        </p:spPr>
        <p:txBody>
          <a:bodyPr wrap="none" rtlCol="0">
            <a:spAutoFit/>
          </a:bodyPr>
          <a:lstStyle/>
          <a:p>
            <a:r>
              <a:rPr lang="es-ES" sz="900" dirty="0"/>
              <a:t>No</a:t>
            </a:r>
            <a:endParaRPr lang="es-PE" sz="900" dirty="0"/>
          </a:p>
        </p:txBody>
      </p:sp>
      <p:cxnSp>
        <p:nvCxnSpPr>
          <p:cNvPr id="107" name="Conector recto de flecha 106">
            <a:extLst>
              <a:ext uri="{FF2B5EF4-FFF2-40B4-BE49-F238E27FC236}">
                <a16:creationId xmlns:a16="http://schemas.microsoft.com/office/drawing/2014/main" id="{934640F3-09CA-4C7E-A2F9-A353499269C5}"/>
              </a:ext>
            </a:extLst>
          </p:cNvPr>
          <p:cNvCxnSpPr>
            <a:cxnSpLocks/>
          </p:cNvCxnSpPr>
          <p:nvPr/>
        </p:nvCxnSpPr>
        <p:spPr>
          <a:xfrm>
            <a:off x="7713216" y="2561902"/>
            <a:ext cx="1" cy="267466"/>
          </a:xfrm>
          <a:prstGeom prst="straightConnector1">
            <a:avLst/>
          </a:prstGeom>
          <a:ln w="19050">
            <a:solidFill>
              <a:srgbClr val="808799"/>
            </a:solidFill>
            <a:tailEnd type="triangle"/>
          </a:ln>
        </p:spPr>
        <p:style>
          <a:lnRef idx="1">
            <a:schemeClr val="accent1"/>
          </a:lnRef>
          <a:fillRef idx="0">
            <a:schemeClr val="accent1"/>
          </a:fillRef>
          <a:effectRef idx="0">
            <a:schemeClr val="accent1"/>
          </a:effectRef>
          <a:fontRef idx="minor">
            <a:schemeClr val="tx1"/>
          </a:fontRef>
        </p:style>
      </p:cxnSp>
      <p:sp>
        <p:nvSpPr>
          <p:cNvPr id="109" name="Elipse 108">
            <a:extLst>
              <a:ext uri="{FF2B5EF4-FFF2-40B4-BE49-F238E27FC236}">
                <a16:creationId xmlns:a16="http://schemas.microsoft.com/office/drawing/2014/main" id="{3E4F0F4A-6B92-487B-95C8-B05DC5DF337E}"/>
              </a:ext>
            </a:extLst>
          </p:cNvPr>
          <p:cNvSpPr/>
          <p:nvPr/>
        </p:nvSpPr>
        <p:spPr>
          <a:xfrm>
            <a:off x="7533799" y="4644494"/>
            <a:ext cx="339115" cy="31308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10" name="CuadroTexto 109">
            <a:extLst>
              <a:ext uri="{FF2B5EF4-FFF2-40B4-BE49-F238E27FC236}">
                <a16:creationId xmlns:a16="http://schemas.microsoft.com/office/drawing/2014/main" id="{EF3AAD3F-C174-487F-AF8C-38943C931B59}"/>
              </a:ext>
            </a:extLst>
          </p:cNvPr>
          <p:cNvSpPr txBox="1"/>
          <p:nvPr/>
        </p:nvSpPr>
        <p:spPr>
          <a:xfrm>
            <a:off x="7523645" y="4676079"/>
            <a:ext cx="344966" cy="230832"/>
          </a:xfrm>
          <a:prstGeom prst="rect">
            <a:avLst/>
          </a:prstGeom>
          <a:noFill/>
        </p:spPr>
        <p:txBody>
          <a:bodyPr wrap="none" rtlCol="0">
            <a:spAutoFit/>
          </a:bodyPr>
          <a:lstStyle/>
          <a:p>
            <a:r>
              <a:rPr lang="es-ES" sz="900" dirty="0"/>
              <a:t>Fin</a:t>
            </a:r>
            <a:endParaRPr lang="es-PE" sz="900" dirty="0"/>
          </a:p>
        </p:txBody>
      </p:sp>
      <p:cxnSp>
        <p:nvCxnSpPr>
          <p:cNvPr id="111" name="Conector recto de flecha 110">
            <a:extLst>
              <a:ext uri="{FF2B5EF4-FFF2-40B4-BE49-F238E27FC236}">
                <a16:creationId xmlns:a16="http://schemas.microsoft.com/office/drawing/2014/main" id="{0561496E-64F2-4098-86A1-6953215F4124}"/>
              </a:ext>
            </a:extLst>
          </p:cNvPr>
          <p:cNvCxnSpPr>
            <a:cxnSpLocks/>
            <a:stCxn id="101" idx="2"/>
            <a:endCxn id="102" idx="0"/>
          </p:cNvCxnSpPr>
          <p:nvPr/>
        </p:nvCxnSpPr>
        <p:spPr>
          <a:xfrm>
            <a:off x="7689296" y="3230771"/>
            <a:ext cx="6832" cy="529486"/>
          </a:xfrm>
          <a:prstGeom prst="straightConnector1">
            <a:avLst/>
          </a:prstGeom>
          <a:ln w="19050">
            <a:solidFill>
              <a:srgbClr val="808799"/>
            </a:solidFill>
            <a:tailEnd type="triangle"/>
          </a:ln>
        </p:spPr>
        <p:style>
          <a:lnRef idx="1">
            <a:schemeClr val="accent1"/>
          </a:lnRef>
          <a:fillRef idx="0">
            <a:schemeClr val="accent1"/>
          </a:fillRef>
          <a:effectRef idx="0">
            <a:schemeClr val="accent1"/>
          </a:effectRef>
          <a:fontRef idx="minor">
            <a:schemeClr val="tx1"/>
          </a:fontRef>
        </p:style>
      </p:cxnSp>
      <p:sp>
        <p:nvSpPr>
          <p:cNvPr id="115" name="Rectángulo redondeado 40">
            <a:extLst>
              <a:ext uri="{FF2B5EF4-FFF2-40B4-BE49-F238E27FC236}">
                <a16:creationId xmlns:a16="http://schemas.microsoft.com/office/drawing/2014/main" id="{5C2CD85E-7749-428A-8BAA-684287D0F634}"/>
              </a:ext>
            </a:extLst>
          </p:cNvPr>
          <p:cNvSpPr/>
          <p:nvPr/>
        </p:nvSpPr>
        <p:spPr>
          <a:xfrm>
            <a:off x="3142580" y="4184078"/>
            <a:ext cx="998005" cy="383394"/>
          </a:xfrm>
          <a:prstGeom prst="roundRect">
            <a:avLst>
              <a:gd name="adj" fmla="val 9603"/>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s-ES" sz="900" b="1" dirty="0">
                <a:latin typeface="Calibri" charset="0"/>
                <a:ea typeface="Calibri" charset="0"/>
                <a:cs typeface="Calibri" charset="0"/>
              </a:rPr>
              <a:t>Comunicar sobre el cambio</a:t>
            </a:r>
          </a:p>
        </p:txBody>
      </p:sp>
      <p:sp>
        <p:nvSpPr>
          <p:cNvPr id="116" name="Rectángulo redondeado 40">
            <a:extLst>
              <a:ext uri="{FF2B5EF4-FFF2-40B4-BE49-F238E27FC236}">
                <a16:creationId xmlns:a16="http://schemas.microsoft.com/office/drawing/2014/main" id="{429A381D-DA2F-4E8D-B05B-6238F03B96DB}"/>
              </a:ext>
            </a:extLst>
          </p:cNvPr>
          <p:cNvSpPr/>
          <p:nvPr/>
        </p:nvSpPr>
        <p:spPr>
          <a:xfrm>
            <a:off x="3146286" y="4808537"/>
            <a:ext cx="998005" cy="383394"/>
          </a:xfrm>
          <a:prstGeom prst="roundRect">
            <a:avLst>
              <a:gd name="adj" fmla="val 9603"/>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s-ES" sz="900" b="1" dirty="0">
                <a:latin typeface="Calibri" charset="0"/>
                <a:ea typeface="Calibri" charset="0"/>
                <a:cs typeface="Calibri" charset="0"/>
              </a:rPr>
              <a:t>Ejecutar el cambio</a:t>
            </a:r>
          </a:p>
        </p:txBody>
      </p:sp>
      <p:sp>
        <p:nvSpPr>
          <p:cNvPr id="117" name="Elipse 116">
            <a:extLst>
              <a:ext uri="{FF2B5EF4-FFF2-40B4-BE49-F238E27FC236}">
                <a16:creationId xmlns:a16="http://schemas.microsoft.com/office/drawing/2014/main" id="{114D855C-80D4-400A-84E3-29FD01876C66}"/>
              </a:ext>
            </a:extLst>
          </p:cNvPr>
          <p:cNvSpPr/>
          <p:nvPr/>
        </p:nvSpPr>
        <p:spPr>
          <a:xfrm>
            <a:off x="2471615" y="4843692"/>
            <a:ext cx="339115" cy="31308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18" name="CuadroTexto 117">
            <a:extLst>
              <a:ext uri="{FF2B5EF4-FFF2-40B4-BE49-F238E27FC236}">
                <a16:creationId xmlns:a16="http://schemas.microsoft.com/office/drawing/2014/main" id="{EF5AD4AB-B38A-4590-9A89-D3BCFFC9820E}"/>
              </a:ext>
            </a:extLst>
          </p:cNvPr>
          <p:cNvSpPr txBox="1"/>
          <p:nvPr/>
        </p:nvSpPr>
        <p:spPr>
          <a:xfrm>
            <a:off x="2468690" y="4884817"/>
            <a:ext cx="344966" cy="230832"/>
          </a:xfrm>
          <a:prstGeom prst="rect">
            <a:avLst/>
          </a:prstGeom>
          <a:noFill/>
        </p:spPr>
        <p:txBody>
          <a:bodyPr wrap="none" rtlCol="0">
            <a:spAutoFit/>
          </a:bodyPr>
          <a:lstStyle/>
          <a:p>
            <a:r>
              <a:rPr lang="es-ES" sz="900" dirty="0"/>
              <a:t>Fin</a:t>
            </a:r>
            <a:endParaRPr lang="es-PE" sz="900" dirty="0"/>
          </a:p>
        </p:txBody>
      </p:sp>
      <p:cxnSp>
        <p:nvCxnSpPr>
          <p:cNvPr id="123" name="Conector: angular 122">
            <a:extLst>
              <a:ext uri="{FF2B5EF4-FFF2-40B4-BE49-F238E27FC236}">
                <a16:creationId xmlns:a16="http://schemas.microsoft.com/office/drawing/2014/main" id="{CD94C218-D7FA-41CE-A830-2E834931CFD6}"/>
              </a:ext>
            </a:extLst>
          </p:cNvPr>
          <p:cNvCxnSpPr>
            <a:stCxn id="103" idx="1"/>
            <a:endCxn id="41" idx="3"/>
          </p:cNvCxnSpPr>
          <p:nvPr/>
        </p:nvCxnSpPr>
        <p:spPr>
          <a:xfrm rot="10800000" flipV="1">
            <a:off x="5557805" y="4037247"/>
            <a:ext cx="1788755" cy="338528"/>
          </a:xfrm>
          <a:prstGeom prst="bentConnector3">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24" name="Conector recto de flecha 123">
            <a:extLst>
              <a:ext uri="{FF2B5EF4-FFF2-40B4-BE49-F238E27FC236}">
                <a16:creationId xmlns:a16="http://schemas.microsoft.com/office/drawing/2014/main" id="{C511F7E4-1263-4708-BD41-A08DF6559616}"/>
              </a:ext>
            </a:extLst>
          </p:cNvPr>
          <p:cNvCxnSpPr>
            <a:cxnSpLocks/>
            <a:stCxn id="41" idx="1"/>
            <a:endCxn id="115" idx="3"/>
          </p:cNvCxnSpPr>
          <p:nvPr/>
        </p:nvCxnSpPr>
        <p:spPr>
          <a:xfrm flipH="1">
            <a:off x="4140585" y="4375775"/>
            <a:ext cx="419214" cy="0"/>
          </a:xfrm>
          <a:prstGeom prst="straightConnector1">
            <a:avLst/>
          </a:prstGeom>
          <a:ln w="19050">
            <a:solidFill>
              <a:srgbClr val="808799"/>
            </a:solidFill>
            <a:tailEnd type="triangle"/>
          </a:ln>
        </p:spPr>
        <p:style>
          <a:lnRef idx="1">
            <a:schemeClr val="accent1"/>
          </a:lnRef>
          <a:fillRef idx="0">
            <a:schemeClr val="accent1"/>
          </a:fillRef>
          <a:effectRef idx="0">
            <a:schemeClr val="accent1"/>
          </a:effectRef>
          <a:fontRef idx="minor">
            <a:schemeClr val="tx1"/>
          </a:fontRef>
        </p:style>
      </p:cxnSp>
      <p:cxnSp>
        <p:nvCxnSpPr>
          <p:cNvPr id="128" name="Conector recto de flecha 127">
            <a:extLst>
              <a:ext uri="{FF2B5EF4-FFF2-40B4-BE49-F238E27FC236}">
                <a16:creationId xmlns:a16="http://schemas.microsoft.com/office/drawing/2014/main" id="{9AB99136-DD1E-4C1C-B8B2-3E554F2B7E19}"/>
              </a:ext>
            </a:extLst>
          </p:cNvPr>
          <p:cNvCxnSpPr>
            <a:cxnSpLocks/>
            <a:stCxn id="115" idx="2"/>
            <a:endCxn id="116" idx="0"/>
          </p:cNvCxnSpPr>
          <p:nvPr/>
        </p:nvCxnSpPr>
        <p:spPr>
          <a:xfrm>
            <a:off x="3641583" y="4567472"/>
            <a:ext cx="3706" cy="241065"/>
          </a:xfrm>
          <a:prstGeom prst="straightConnector1">
            <a:avLst/>
          </a:prstGeom>
          <a:ln w="19050">
            <a:solidFill>
              <a:srgbClr val="808799"/>
            </a:solidFill>
            <a:tailEnd type="triangle"/>
          </a:ln>
        </p:spPr>
        <p:style>
          <a:lnRef idx="1">
            <a:schemeClr val="accent1"/>
          </a:lnRef>
          <a:fillRef idx="0">
            <a:schemeClr val="accent1"/>
          </a:fillRef>
          <a:effectRef idx="0">
            <a:schemeClr val="accent1"/>
          </a:effectRef>
          <a:fontRef idx="minor">
            <a:schemeClr val="tx1"/>
          </a:fontRef>
        </p:style>
      </p:cxnSp>
      <p:cxnSp>
        <p:nvCxnSpPr>
          <p:cNvPr id="133" name="Conector recto de flecha 132">
            <a:extLst>
              <a:ext uri="{FF2B5EF4-FFF2-40B4-BE49-F238E27FC236}">
                <a16:creationId xmlns:a16="http://schemas.microsoft.com/office/drawing/2014/main" id="{207D8890-2DFC-4E14-A0CD-3C67865217A0}"/>
              </a:ext>
            </a:extLst>
          </p:cNvPr>
          <p:cNvCxnSpPr>
            <a:cxnSpLocks/>
            <a:stCxn id="116" idx="1"/>
            <a:endCxn id="117" idx="6"/>
          </p:cNvCxnSpPr>
          <p:nvPr/>
        </p:nvCxnSpPr>
        <p:spPr>
          <a:xfrm flipH="1">
            <a:off x="2810730" y="5000234"/>
            <a:ext cx="335556" cy="0"/>
          </a:xfrm>
          <a:prstGeom prst="straightConnector1">
            <a:avLst/>
          </a:prstGeom>
          <a:ln w="19050">
            <a:solidFill>
              <a:srgbClr val="808799"/>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48086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5"/>
          <p:cNvSpPr/>
          <p:nvPr/>
        </p:nvSpPr>
        <p:spPr>
          <a:xfrm>
            <a:off x="503238" y="377440"/>
            <a:ext cx="2430462"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s-PE" sz="1000" dirty="0">
                <a:solidFill>
                  <a:schemeClr val="bg1">
                    <a:lumMod val="65000"/>
                  </a:schemeClr>
                </a:solidFill>
                <a:latin typeface="Calibri" charset="0"/>
                <a:ea typeface="Calibri" charset="0"/>
                <a:cs typeface="Calibri" charset="0"/>
              </a:rPr>
              <a:t>MAPA DE INTERACCIONES</a:t>
            </a:r>
          </a:p>
        </p:txBody>
      </p:sp>
      <p:sp>
        <p:nvSpPr>
          <p:cNvPr id="25" name="Rectángulo 24"/>
          <p:cNvSpPr/>
          <p:nvPr/>
        </p:nvSpPr>
        <p:spPr>
          <a:xfrm>
            <a:off x="741654" y="699586"/>
            <a:ext cx="3737572" cy="246221"/>
          </a:xfrm>
          <a:prstGeom prst="rect">
            <a:avLst/>
          </a:prstGeom>
        </p:spPr>
        <p:txBody>
          <a:bodyPr wrap="square" lIns="0" tIns="0" rIns="0" bIns="0" anchor="t">
            <a:spAutoFit/>
          </a:bodyPr>
          <a:lstStyle/>
          <a:p>
            <a:pPr algn="just"/>
            <a:r>
              <a:rPr lang="es-PE" sz="1600" b="1">
                <a:solidFill>
                  <a:srgbClr val="EE4639"/>
                </a:solidFill>
                <a:latin typeface="Calibri"/>
                <a:cs typeface="Calibri"/>
              </a:rPr>
              <a:t>FLUJO DEL PROCESO</a:t>
            </a:r>
            <a:endParaRPr lang="es-PE" sz="1600" b="1" dirty="0">
              <a:solidFill>
                <a:srgbClr val="EE4639"/>
              </a:solidFill>
              <a:latin typeface="Calibri"/>
              <a:cs typeface="Calibri"/>
            </a:endParaRPr>
          </a:p>
        </p:txBody>
      </p:sp>
      <p:grpSp>
        <p:nvGrpSpPr>
          <p:cNvPr id="26" name="Agrupar 25"/>
          <p:cNvGrpSpPr/>
          <p:nvPr/>
        </p:nvGrpSpPr>
        <p:grpSpPr>
          <a:xfrm>
            <a:off x="444623" y="716860"/>
            <a:ext cx="210869" cy="211672"/>
            <a:chOff x="511902" y="912278"/>
            <a:chExt cx="281320" cy="282391"/>
          </a:xfrm>
        </p:grpSpPr>
        <p:sp>
          <p:nvSpPr>
            <p:cNvPr id="27" name="Elipse 26"/>
            <p:cNvSpPr/>
            <p:nvPr/>
          </p:nvSpPr>
          <p:spPr>
            <a:xfrm rot="5400000">
              <a:off x="511366" y="912814"/>
              <a:ext cx="282391" cy="281320"/>
            </a:xfrm>
            <a:prstGeom prst="ellips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pic>
          <p:nvPicPr>
            <p:cNvPr id="28" name="Imagen 27"/>
            <p:cNvPicPr>
              <a:picLocks noChangeAspect="1"/>
            </p:cNvPicPr>
            <p:nvPr/>
          </p:nvPicPr>
          <p:blipFill>
            <a:blip r:embed="rId2">
              <a:alphaModFix/>
              <a:lum bright="100000" contrast="100000"/>
            </a:blip>
            <a:stretch>
              <a:fillRect/>
            </a:stretch>
          </p:blipFill>
          <p:spPr>
            <a:xfrm rot="5400000">
              <a:off x="578093" y="979006"/>
              <a:ext cx="148937" cy="148937"/>
            </a:xfrm>
            <a:prstGeom prst="rect">
              <a:avLst/>
            </a:prstGeom>
          </p:spPr>
        </p:pic>
      </p:grpSp>
      <p:sp>
        <p:nvSpPr>
          <p:cNvPr id="29" name="Rectángulo 28"/>
          <p:cNvSpPr/>
          <p:nvPr/>
        </p:nvSpPr>
        <p:spPr>
          <a:xfrm>
            <a:off x="2471615" y="1144752"/>
            <a:ext cx="5560872" cy="215444"/>
          </a:xfrm>
          <a:prstGeom prst="rect">
            <a:avLst/>
          </a:prstGeom>
        </p:spPr>
        <p:txBody>
          <a:bodyPr wrap="square" lIns="0" tIns="0" rIns="0" bIns="0" anchor="t">
            <a:spAutoFit/>
          </a:bodyPr>
          <a:lstStyle/>
          <a:p>
            <a:r>
              <a:rPr lang="es-PE" sz="1400" b="1" dirty="0">
                <a:latin typeface="Calibri"/>
                <a:cs typeface="Calibri"/>
              </a:rPr>
              <a:t>DIAGRANA DE FLUJO </a:t>
            </a:r>
            <a:r>
              <a:rPr lang="mr-IN" sz="1400" b="1" dirty="0">
                <a:latin typeface="Calibri"/>
                <a:cs typeface="Calibri"/>
              </a:rPr>
              <a:t>–</a:t>
            </a:r>
            <a:r>
              <a:rPr lang="es-PE" sz="1400" b="1" dirty="0">
                <a:latin typeface="Calibri"/>
                <a:cs typeface="Calibri"/>
              </a:rPr>
              <a:t> PROCESO DE ITIL SERVICE DESK</a:t>
            </a:r>
          </a:p>
        </p:txBody>
      </p:sp>
      <p:sp>
        <p:nvSpPr>
          <p:cNvPr id="30" name="Rectángulo redondeado 29"/>
          <p:cNvSpPr/>
          <p:nvPr/>
        </p:nvSpPr>
        <p:spPr>
          <a:xfrm>
            <a:off x="772387" y="1962363"/>
            <a:ext cx="981693" cy="348324"/>
          </a:xfrm>
          <a:prstGeom prst="roundRect">
            <a:avLst>
              <a:gd name="adj" fmla="val 0"/>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s-ES" sz="900" b="1" dirty="0">
                <a:latin typeface="Calibri" charset="0"/>
                <a:ea typeface="Calibri" charset="0"/>
                <a:cs typeface="Calibri" charset="0"/>
              </a:rPr>
              <a:t>Llenar una solicitud</a:t>
            </a:r>
          </a:p>
        </p:txBody>
      </p:sp>
      <p:sp>
        <p:nvSpPr>
          <p:cNvPr id="31" name="Rectángulo redondeado 30"/>
          <p:cNvSpPr/>
          <p:nvPr/>
        </p:nvSpPr>
        <p:spPr>
          <a:xfrm>
            <a:off x="804551" y="2734511"/>
            <a:ext cx="917364" cy="278693"/>
          </a:xfrm>
          <a:prstGeom prst="roundRect">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s-ES" sz="900" b="1" dirty="0">
                <a:latin typeface="Calibri" charset="0"/>
                <a:ea typeface="Calibri" charset="0"/>
                <a:cs typeface="Calibri" charset="0"/>
              </a:rPr>
              <a:t>Enviar solicitud</a:t>
            </a:r>
          </a:p>
        </p:txBody>
      </p:sp>
      <p:sp>
        <p:nvSpPr>
          <p:cNvPr id="32" name="Rectángulo redondeado 31"/>
          <p:cNvSpPr/>
          <p:nvPr/>
        </p:nvSpPr>
        <p:spPr>
          <a:xfrm>
            <a:off x="3192845" y="2006649"/>
            <a:ext cx="1177045" cy="310943"/>
          </a:xfrm>
          <a:prstGeom prst="roundRect">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s-ES" sz="900" b="1" dirty="0">
                <a:latin typeface="Calibri" charset="0"/>
                <a:ea typeface="Calibri" charset="0"/>
                <a:cs typeface="Calibri" charset="0"/>
              </a:rPr>
              <a:t>Analizar y </a:t>
            </a:r>
            <a:r>
              <a:rPr lang="es-ES" sz="900" b="1" dirty="0" err="1">
                <a:latin typeface="Calibri" charset="0"/>
                <a:ea typeface="Calibri" charset="0"/>
                <a:cs typeface="Calibri" charset="0"/>
              </a:rPr>
              <a:t>resuelver</a:t>
            </a:r>
            <a:r>
              <a:rPr lang="es-ES" sz="900" b="1" dirty="0">
                <a:latin typeface="Calibri" charset="0"/>
                <a:ea typeface="Calibri" charset="0"/>
                <a:cs typeface="Calibri" charset="0"/>
              </a:rPr>
              <a:t> la solicitud</a:t>
            </a:r>
          </a:p>
        </p:txBody>
      </p:sp>
      <p:sp>
        <p:nvSpPr>
          <p:cNvPr id="36" name="Rectángulo redondeado 35"/>
          <p:cNvSpPr/>
          <p:nvPr/>
        </p:nvSpPr>
        <p:spPr>
          <a:xfrm>
            <a:off x="3320719" y="3386450"/>
            <a:ext cx="917364" cy="278693"/>
          </a:xfrm>
          <a:prstGeom prst="roundRect">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s-ES" sz="900" b="1" dirty="0">
                <a:latin typeface="Calibri" charset="0"/>
                <a:ea typeface="Calibri" charset="0"/>
                <a:cs typeface="Calibri" charset="0"/>
              </a:rPr>
              <a:t>Confirmar al usuario</a:t>
            </a:r>
          </a:p>
        </p:txBody>
      </p:sp>
      <p:sp>
        <p:nvSpPr>
          <p:cNvPr id="38" name="Rectángulo redondeado 37"/>
          <p:cNvSpPr/>
          <p:nvPr/>
        </p:nvSpPr>
        <p:spPr>
          <a:xfrm>
            <a:off x="7131923" y="2130700"/>
            <a:ext cx="1091547" cy="421352"/>
          </a:xfrm>
          <a:prstGeom prst="roundRect">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s-ES" sz="900" b="1" dirty="0">
                <a:latin typeface="Calibri" charset="0"/>
                <a:ea typeface="Calibri" charset="0"/>
                <a:cs typeface="Calibri" charset="0"/>
              </a:rPr>
              <a:t>Analizar el problema</a:t>
            </a:r>
          </a:p>
        </p:txBody>
      </p:sp>
      <p:cxnSp>
        <p:nvCxnSpPr>
          <p:cNvPr id="53" name="Conector angular 52"/>
          <p:cNvCxnSpPr>
            <a:cxnSpLocks/>
            <a:stCxn id="12" idx="3"/>
            <a:endCxn id="38" idx="1"/>
          </p:cNvCxnSpPr>
          <p:nvPr/>
        </p:nvCxnSpPr>
        <p:spPr>
          <a:xfrm flipV="1">
            <a:off x="4210061" y="2341376"/>
            <a:ext cx="2921862" cy="479894"/>
          </a:xfrm>
          <a:prstGeom prst="bentConnector3">
            <a:avLst>
              <a:gd name="adj1" fmla="val 50000"/>
            </a:avLst>
          </a:prstGeom>
          <a:ln w="1905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0" name="Conector angular 69"/>
          <p:cNvCxnSpPr>
            <a:cxnSpLocks/>
            <a:stCxn id="31" idx="3"/>
            <a:endCxn id="32" idx="1"/>
          </p:cNvCxnSpPr>
          <p:nvPr/>
        </p:nvCxnSpPr>
        <p:spPr>
          <a:xfrm flipV="1">
            <a:off x="1721915" y="2162121"/>
            <a:ext cx="1470930" cy="711737"/>
          </a:xfrm>
          <a:prstGeom prst="bentConnector3">
            <a:avLst>
              <a:gd name="adj1" fmla="val 50000"/>
            </a:avLst>
          </a:prstGeom>
          <a:ln w="19050">
            <a:solidFill>
              <a:srgbClr val="808799"/>
            </a:solidFill>
            <a:tailEnd type="triangle"/>
          </a:ln>
        </p:spPr>
        <p:style>
          <a:lnRef idx="1">
            <a:schemeClr val="accent1"/>
          </a:lnRef>
          <a:fillRef idx="0">
            <a:schemeClr val="accent1"/>
          </a:fillRef>
          <a:effectRef idx="0">
            <a:schemeClr val="accent1"/>
          </a:effectRef>
          <a:fontRef idx="minor">
            <a:schemeClr val="tx1"/>
          </a:fontRef>
        </p:style>
      </p:cxnSp>
      <p:cxnSp>
        <p:nvCxnSpPr>
          <p:cNvPr id="73" name="Conector recto de flecha 72"/>
          <p:cNvCxnSpPr>
            <a:cxnSpLocks/>
            <a:stCxn id="30" idx="2"/>
            <a:endCxn id="31" idx="0"/>
          </p:cNvCxnSpPr>
          <p:nvPr/>
        </p:nvCxnSpPr>
        <p:spPr>
          <a:xfrm flipH="1">
            <a:off x="1263233" y="2310687"/>
            <a:ext cx="1" cy="423824"/>
          </a:xfrm>
          <a:prstGeom prst="straightConnector1">
            <a:avLst/>
          </a:prstGeom>
          <a:ln w="19050">
            <a:solidFill>
              <a:srgbClr val="808799"/>
            </a:solidFill>
            <a:tailEnd type="triangle"/>
          </a:ln>
        </p:spPr>
        <p:style>
          <a:lnRef idx="1">
            <a:schemeClr val="accent1"/>
          </a:lnRef>
          <a:fillRef idx="0">
            <a:schemeClr val="accent1"/>
          </a:fillRef>
          <a:effectRef idx="0">
            <a:schemeClr val="accent1"/>
          </a:effectRef>
          <a:fontRef idx="minor">
            <a:schemeClr val="tx1"/>
          </a:fontRef>
        </p:style>
      </p:cxnSp>
      <p:sp>
        <p:nvSpPr>
          <p:cNvPr id="77" name="Rectángulo 76"/>
          <p:cNvSpPr/>
          <p:nvPr/>
        </p:nvSpPr>
        <p:spPr>
          <a:xfrm>
            <a:off x="979217" y="1638889"/>
            <a:ext cx="739251" cy="184666"/>
          </a:xfrm>
          <a:prstGeom prst="rect">
            <a:avLst/>
          </a:prstGeom>
        </p:spPr>
        <p:txBody>
          <a:bodyPr wrap="square" lIns="0" tIns="0" rIns="0" bIns="0" anchor="t">
            <a:spAutoFit/>
          </a:bodyPr>
          <a:lstStyle/>
          <a:p>
            <a:pPr algn="ctr"/>
            <a:r>
              <a:rPr lang="es-ES" sz="1200" b="1" dirty="0">
                <a:latin typeface="Calibri"/>
                <a:cs typeface="Calibri"/>
              </a:rPr>
              <a:t>Usuario</a:t>
            </a:r>
            <a:endParaRPr lang="es-PE" sz="1200" b="1" dirty="0">
              <a:latin typeface="Calibri"/>
              <a:cs typeface="Calibri"/>
            </a:endParaRPr>
          </a:p>
        </p:txBody>
      </p:sp>
      <p:cxnSp>
        <p:nvCxnSpPr>
          <p:cNvPr id="79" name="Conector recto 78"/>
          <p:cNvCxnSpPr/>
          <p:nvPr/>
        </p:nvCxnSpPr>
        <p:spPr>
          <a:xfrm>
            <a:off x="722771" y="1864665"/>
            <a:ext cx="1145255" cy="0"/>
          </a:xfrm>
          <a:prstGeom prst="line">
            <a:avLst/>
          </a:prstGeom>
          <a:ln>
            <a:solidFill>
              <a:srgbClr val="EE4639"/>
            </a:solidFill>
          </a:ln>
        </p:spPr>
        <p:style>
          <a:lnRef idx="1">
            <a:schemeClr val="accent1"/>
          </a:lnRef>
          <a:fillRef idx="0">
            <a:schemeClr val="accent1"/>
          </a:fillRef>
          <a:effectRef idx="0">
            <a:schemeClr val="accent1"/>
          </a:effectRef>
          <a:fontRef idx="minor">
            <a:schemeClr val="tx1"/>
          </a:fontRef>
        </p:style>
      </p:cxnSp>
      <p:sp>
        <p:nvSpPr>
          <p:cNvPr id="81" name="Rectángulo 80"/>
          <p:cNvSpPr/>
          <p:nvPr/>
        </p:nvSpPr>
        <p:spPr>
          <a:xfrm>
            <a:off x="3443068" y="1627276"/>
            <a:ext cx="1325407" cy="184666"/>
          </a:xfrm>
          <a:prstGeom prst="rect">
            <a:avLst/>
          </a:prstGeom>
        </p:spPr>
        <p:txBody>
          <a:bodyPr wrap="square" lIns="0" tIns="0" rIns="0" bIns="0" anchor="t">
            <a:spAutoFit/>
          </a:bodyPr>
          <a:lstStyle/>
          <a:p>
            <a:pPr algn="ctr"/>
            <a:r>
              <a:rPr lang="es-ES" sz="1200" b="1" dirty="0">
                <a:latin typeface="Calibri"/>
                <a:cs typeface="Calibri"/>
              </a:rPr>
              <a:t>Soporte </a:t>
            </a:r>
            <a:r>
              <a:rPr lang="es-ES" sz="1200" b="1" dirty="0" err="1">
                <a:latin typeface="Calibri"/>
                <a:cs typeface="Calibri"/>
              </a:rPr>
              <a:t>Lv</a:t>
            </a:r>
            <a:r>
              <a:rPr lang="es-ES" sz="1200" b="1" dirty="0">
                <a:latin typeface="Calibri"/>
                <a:cs typeface="Calibri"/>
              </a:rPr>
              <a:t>. 1</a:t>
            </a:r>
            <a:endParaRPr lang="es-PE" sz="1200" b="1" dirty="0">
              <a:latin typeface="Calibri"/>
              <a:cs typeface="Calibri"/>
            </a:endParaRPr>
          </a:p>
        </p:txBody>
      </p:sp>
      <p:cxnSp>
        <p:nvCxnSpPr>
          <p:cNvPr id="82" name="Conector recto 81"/>
          <p:cNvCxnSpPr/>
          <p:nvPr/>
        </p:nvCxnSpPr>
        <p:spPr>
          <a:xfrm>
            <a:off x="3134563" y="1816722"/>
            <a:ext cx="1145255" cy="0"/>
          </a:xfrm>
          <a:prstGeom prst="line">
            <a:avLst/>
          </a:prstGeom>
          <a:ln>
            <a:solidFill>
              <a:srgbClr val="EE4639"/>
            </a:solidFill>
          </a:ln>
        </p:spPr>
        <p:style>
          <a:lnRef idx="1">
            <a:schemeClr val="accent1"/>
          </a:lnRef>
          <a:fillRef idx="0">
            <a:schemeClr val="accent1"/>
          </a:fillRef>
          <a:effectRef idx="0">
            <a:schemeClr val="accent1"/>
          </a:effectRef>
          <a:fontRef idx="minor">
            <a:schemeClr val="tx1"/>
          </a:fontRef>
        </p:style>
      </p:cxnSp>
      <p:sp>
        <p:nvSpPr>
          <p:cNvPr id="87" name="Rectángulo 86"/>
          <p:cNvSpPr/>
          <p:nvPr/>
        </p:nvSpPr>
        <p:spPr>
          <a:xfrm>
            <a:off x="6988138" y="1638889"/>
            <a:ext cx="1325407" cy="184666"/>
          </a:xfrm>
          <a:prstGeom prst="rect">
            <a:avLst/>
          </a:prstGeom>
        </p:spPr>
        <p:txBody>
          <a:bodyPr wrap="square" lIns="0" tIns="0" rIns="0" bIns="0" anchor="t">
            <a:spAutoFit/>
          </a:bodyPr>
          <a:lstStyle/>
          <a:p>
            <a:pPr algn="ctr"/>
            <a:r>
              <a:rPr lang="es-ES" sz="1200" b="1" dirty="0">
                <a:latin typeface="Calibri"/>
                <a:cs typeface="Calibri"/>
              </a:rPr>
              <a:t>Soporte </a:t>
            </a:r>
            <a:r>
              <a:rPr lang="es-ES" sz="1200" b="1" dirty="0" err="1">
                <a:latin typeface="Calibri"/>
                <a:cs typeface="Calibri"/>
              </a:rPr>
              <a:t>Lv</a:t>
            </a:r>
            <a:r>
              <a:rPr lang="es-ES" sz="1200" b="1" dirty="0">
                <a:latin typeface="Calibri"/>
                <a:cs typeface="Calibri"/>
              </a:rPr>
              <a:t>. 2</a:t>
            </a:r>
            <a:endParaRPr lang="es-PE" sz="1200" b="1" dirty="0">
              <a:latin typeface="Calibri"/>
              <a:cs typeface="Calibri"/>
            </a:endParaRPr>
          </a:p>
        </p:txBody>
      </p:sp>
      <p:cxnSp>
        <p:nvCxnSpPr>
          <p:cNvPr id="88" name="Conector recto 87"/>
          <p:cNvCxnSpPr/>
          <p:nvPr/>
        </p:nvCxnSpPr>
        <p:spPr>
          <a:xfrm>
            <a:off x="7078215" y="1864466"/>
            <a:ext cx="1145255" cy="0"/>
          </a:xfrm>
          <a:prstGeom prst="line">
            <a:avLst/>
          </a:prstGeom>
          <a:ln>
            <a:solidFill>
              <a:srgbClr val="EE4639"/>
            </a:solidFill>
          </a:ln>
        </p:spPr>
        <p:style>
          <a:lnRef idx="1">
            <a:schemeClr val="accent1"/>
          </a:lnRef>
          <a:fillRef idx="0">
            <a:schemeClr val="accent1"/>
          </a:fillRef>
          <a:effectRef idx="0">
            <a:schemeClr val="accent1"/>
          </a:effectRef>
          <a:fontRef idx="minor">
            <a:schemeClr val="tx1"/>
          </a:fontRef>
        </p:style>
      </p:cxnSp>
      <p:sp>
        <p:nvSpPr>
          <p:cNvPr id="11" name="Rombo 10">
            <a:extLst>
              <a:ext uri="{FF2B5EF4-FFF2-40B4-BE49-F238E27FC236}">
                <a16:creationId xmlns:a16="http://schemas.microsoft.com/office/drawing/2014/main" id="{0D439E7A-DCE1-4C85-9246-7F0145964745}"/>
              </a:ext>
            </a:extLst>
          </p:cNvPr>
          <p:cNvSpPr/>
          <p:nvPr/>
        </p:nvSpPr>
        <p:spPr>
          <a:xfrm>
            <a:off x="3403430" y="2532576"/>
            <a:ext cx="752592" cy="535989"/>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sz="900" dirty="0"/>
          </a:p>
        </p:txBody>
      </p:sp>
      <p:sp>
        <p:nvSpPr>
          <p:cNvPr id="12" name="CuadroTexto 11">
            <a:extLst>
              <a:ext uri="{FF2B5EF4-FFF2-40B4-BE49-F238E27FC236}">
                <a16:creationId xmlns:a16="http://schemas.microsoft.com/office/drawing/2014/main" id="{80E2B4CA-8EAE-4361-8733-4CB2503178E3}"/>
              </a:ext>
            </a:extLst>
          </p:cNvPr>
          <p:cNvSpPr txBox="1"/>
          <p:nvPr/>
        </p:nvSpPr>
        <p:spPr>
          <a:xfrm>
            <a:off x="3403430" y="2705854"/>
            <a:ext cx="806631" cy="230832"/>
          </a:xfrm>
          <a:prstGeom prst="rect">
            <a:avLst/>
          </a:prstGeom>
          <a:noFill/>
        </p:spPr>
        <p:txBody>
          <a:bodyPr wrap="none" rtlCol="0">
            <a:spAutoFit/>
          </a:bodyPr>
          <a:lstStyle/>
          <a:p>
            <a:r>
              <a:rPr lang="es-ES" sz="900" dirty="0"/>
              <a:t>Escalación?</a:t>
            </a:r>
            <a:endParaRPr lang="es-PE" sz="900" dirty="0"/>
          </a:p>
        </p:txBody>
      </p:sp>
      <p:cxnSp>
        <p:nvCxnSpPr>
          <p:cNvPr id="54" name="Conector recto de flecha 53">
            <a:extLst>
              <a:ext uri="{FF2B5EF4-FFF2-40B4-BE49-F238E27FC236}">
                <a16:creationId xmlns:a16="http://schemas.microsoft.com/office/drawing/2014/main" id="{BD74C535-A8B7-498D-A8E1-27B57FDD72D7}"/>
              </a:ext>
            </a:extLst>
          </p:cNvPr>
          <p:cNvCxnSpPr>
            <a:cxnSpLocks/>
            <a:stCxn id="32" idx="2"/>
            <a:endCxn id="11" idx="0"/>
          </p:cNvCxnSpPr>
          <p:nvPr/>
        </p:nvCxnSpPr>
        <p:spPr>
          <a:xfrm flipH="1">
            <a:off x="3779726" y="2317592"/>
            <a:ext cx="1642" cy="214984"/>
          </a:xfrm>
          <a:prstGeom prst="straightConnector1">
            <a:avLst/>
          </a:prstGeom>
          <a:ln w="19050">
            <a:solidFill>
              <a:srgbClr val="808799"/>
            </a:solidFill>
            <a:tailEnd type="triangle"/>
          </a:ln>
        </p:spPr>
        <p:style>
          <a:lnRef idx="1">
            <a:schemeClr val="accent1"/>
          </a:lnRef>
          <a:fillRef idx="0">
            <a:schemeClr val="accent1"/>
          </a:fillRef>
          <a:effectRef idx="0">
            <a:schemeClr val="accent1"/>
          </a:effectRef>
          <a:fontRef idx="minor">
            <a:schemeClr val="tx1"/>
          </a:fontRef>
        </p:style>
      </p:cxnSp>
      <p:cxnSp>
        <p:nvCxnSpPr>
          <p:cNvPr id="59" name="Conector recto de flecha 58">
            <a:extLst>
              <a:ext uri="{FF2B5EF4-FFF2-40B4-BE49-F238E27FC236}">
                <a16:creationId xmlns:a16="http://schemas.microsoft.com/office/drawing/2014/main" id="{0CC360F9-8562-480F-8BD0-1F45BBDB5B67}"/>
              </a:ext>
            </a:extLst>
          </p:cNvPr>
          <p:cNvCxnSpPr>
            <a:cxnSpLocks/>
            <a:stCxn id="11" idx="2"/>
            <a:endCxn id="36" idx="0"/>
          </p:cNvCxnSpPr>
          <p:nvPr/>
        </p:nvCxnSpPr>
        <p:spPr>
          <a:xfrm flipH="1">
            <a:off x="3779401" y="3068565"/>
            <a:ext cx="325" cy="317885"/>
          </a:xfrm>
          <a:prstGeom prst="straightConnector1">
            <a:avLst/>
          </a:prstGeom>
          <a:ln w="19050">
            <a:solidFill>
              <a:srgbClr val="808799"/>
            </a:solidFill>
            <a:tailEnd type="triangle"/>
          </a:ln>
        </p:spPr>
        <p:style>
          <a:lnRef idx="1">
            <a:schemeClr val="accent1"/>
          </a:lnRef>
          <a:fillRef idx="0">
            <a:schemeClr val="accent1"/>
          </a:fillRef>
          <a:effectRef idx="0">
            <a:schemeClr val="accent1"/>
          </a:effectRef>
          <a:fontRef idx="minor">
            <a:schemeClr val="tx1"/>
          </a:fontRef>
        </p:style>
      </p:cxnSp>
      <p:sp>
        <p:nvSpPr>
          <p:cNvPr id="19" name="CuadroTexto 18">
            <a:extLst>
              <a:ext uri="{FF2B5EF4-FFF2-40B4-BE49-F238E27FC236}">
                <a16:creationId xmlns:a16="http://schemas.microsoft.com/office/drawing/2014/main" id="{2DB872D3-8A2F-40D3-A0DE-2FAE542F0AA1}"/>
              </a:ext>
            </a:extLst>
          </p:cNvPr>
          <p:cNvSpPr txBox="1"/>
          <p:nvPr/>
        </p:nvSpPr>
        <p:spPr>
          <a:xfrm>
            <a:off x="4745737" y="2829368"/>
            <a:ext cx="287258" cy="230832"/>
          </a:xfrm>
          <a:prstGeom prst="rect">
            <a:avLst/>
          </a:prstGeom>
          <a:noFill/>
        </p:spPr>
        <p:txBody>
          <a:bodyPr wrap="none" rtlCol="0">
            <a:spAutoFit/>
          </a:bodyPr>
          <a:lstStyle/>
          <a:p>
            <a:r>
              <a:rPr lang="es-ES" sz="900" dirty="0"/>
              <a:t>Si</a:t>
            </a:r>
            <a:endParaRPr lang="es-PE" sz="900" dirty="0"/>
          </a:p>
        </p:txBody>
      </p:sp>
      <p:sp>
        <p:nvSpPr>
          <p:cNvPr id="65" name="Elipse 64">
            <a:extLst>
              <a:ext uri="{FF2B5EF4-FFF2-40B4-BE49-F238E27FC236}">
                <a16:creationId xmlns:a16="http://schemas.microsoft.com/office/drawing/2014/main" id="{7BFFF7F6-A1E8-4EDA-9625-AC61EC2E3970}"/>
              </a:ext>
            </a:extLst>
          </p:cNvPr>
          <p:cNvSpPr/>
          <p:nvPr/>
        </p:nvSpPr>
        <p:spPr>
          <a:xfrm>
            <a:off x="105508" y="1974158"/>
            <a:ext cx="339115" cy="31308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cxnSp>
        <p:nvCxnSpPr>
          <p:cNvPr id="66" name="Conector recto de flecha 65">
            <a:extLst>
              <a:ext uri="{FF2B5EF4-FFF2-40B4-BE49-F238E27FC236}">
                <a16:creationId xmlns:a16="http://schemas.microsoft.com/office/drawing/2014/main" id="{3438F538-547B-4C28-9301-4E63110E400D}"/>
              </a:ext>
            </a:extLst>
          </p:cNvPr>
          <p:cNvCxnSpPr>
            <a:cxnSpLocks/>
            <a:stCxn id="65" idx="6"/>
            <a:endCxn id="30" idx="1"/>
          </p:cNvCxnSpPr>
          <p:nvPr/>
        </p:nvCxnSpPr>
        <p:spPr>
          <a:xfrm>
            <a:off x="444623" y="2130700"/>
            <a:ext cx="327764" cy="5825"/>
          </a:xfrm>
          <a:prstGeom prst="straightConnector1">
            <a:avLst/>
          </a:prstGeom>
          <a:ln w="19050">
            <a:solidFill>
              <a:srgbClr val="808799"/>
            </a:solidFill>
            <a:tailEnd type="triangle"/>
          </a:ln>
        </p:spPr>
        <p:style>
          <a:lnRef idx="1">
            <a:schemeClr val="accent1"/>
          </a:lnRef>
          <a:fillRef idx="0">
            <a:schemeClr val="accent1"/>
          </a:fillRef>
          <a:effectRef idx="0">
            <a:schemeClr val="accent1"/>
          </a:effectRef>
          <a:fontRef idx="minor">
            <a:schemeClr val="tx1"/>
          </a:fontRef>
        </p:style>
      </p:cxnSp>
      <p:sp>
        <p:nvSpPr>
          <p:cNvPr id="68" name="CuadroTexto 67">
            <a:extLst>
              <a:ext uri="{FF2B5EF4-FFF2-40B4-BE49-F238E27FC236}">
                <a16:creationId xmlns:a16="http://schemas.microsoft.com/office/drawing/2014/main" id="{28056823-A028-4CC2-A785-BD5050EFEAAE}"/>
              </a:ext>
            </a:extLst>
          </p:cNvPr>
          <p:cNvSpPr txBox="1"/>
          <p:nvPr/>
        </p:nvSpPr>
        <p:spPr>
          <a:xfrm>
            <a:off x="49996" y="2006649"/>
            <a:ext cx="453970" cy="230832"/>
          </a:xfrm>
          <a:prstGeom prst="rect">
            <a:avLst/>
          </a:prstGeom>
          <a:noFill/>
        </p:spPr>
        <p:txBody>
          <a:bodyPr wrap="none" rtlCol="0">
            <a:spAutoFit/>
          </a:bodyPr>
          <a:lstStyle/>
          <a:p>
            <a:r>
              <a:rPr lang="es-ES" sz="900" dirty="0"/>
              <a:t>Inicio</a:t>
            </a:r>
            <a:endParaRPr lang="es-PE" sz="900" dirty="0"/>
          </a:p>
        </p:txBody>
      </p:sp>
      <p:sp>
        <p:nvSpPr>
          <p:cNvPr id="83" name="CuadroTexto 82">
            <a:extLst>
              <a:ext uri="{FF2B5EF4-FFF2-40B4-BE49-F238E27FC236}">
                <a16:creationId xmlns:a16="http://schemas.microsoft.com/office/drawing/2014/main" id="{54750F2A-331D-4832-BA21-AD4DC5B59417}"/>
              </a:ext>
            </a:extLst>
          </p:cNvPr>
          <p:cNvSpPr txBox="1"/>
          <p:nvPr/>
        </p:nvSpPr>
        <p:spPr>
          <a:xfrm>
            <a:off x="3811499" y="3112931"/>
            <a:ext cx="332142" cy="230832"/>
          </a:xfrm>
          <a:prstGeom prst="rect">
            <a:avLst/>
          </a:prstGeom>
          <a:noFill/>
        </p:spPr>
        <p:txBody>
          <a:bodyPr wrap="none" rtlCol="0">
            <a:spAutoFit/>
          </a:bodyPr>
          <a:lstStyle/>
          <a:p>
            <a:r>
              <a:rPr lang="es-ES" sz="900" dirty="0"/>
              <a:t>No</a:t>
            </a:r>
            <a:endParaRPr lang="es-PE" sz="900" dirty="0"/>
          </a:p>
        </p:txBody>
      </p:sp>
      <p:sp>
        <p:nvSpPr>
          <p:cNvPr id="101" name="Rectángulo redondeado 37">
            <a:extLst>
              <a:ext uri="{FF2B5EF4-FFF2-40B4-BE49-F238E27FC236}">
                <a16:creationId xmlns:a16="http://schemas.microsoft.com/office/drawing/2014/main" id="{F6AB04BC-F021-4213-A264-8ACD74DFA087}"/>
              </a:ext>
            </a:extLst>
          </p:cNvPr>
          <p:cNvSpPr/>
          <p:nvPr/>
        </p:nvSpPr>
        <p:spPr>
          <a:xfrm>
            <a:off x="7143522" y="2809419"/>
            <a:ext cx="1091547" cy="421352"/>
          </a:xfrm>
          <a:prstGeom prst="roundRect">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s-ES" sz="900" b="1" dirty="0">
                <a:latin typeface="Calibri" charset="0"/>
                <a:ea typeface="Calibri" charset="0"/>
                <a:cs typeface="Calibri" charset="0"/>
              </a:rPr>
              <a:t>Resolver el problema</a:t>
            </a:r>
          </a:p>
        </p:txBody>
      </p:sp>
      <p:cxnSp>
        <p:nvCxnSpPr>
          <p:cNvPr id="107" name="Conector recto de flecha 106">
            <a:extLst>
              <a:ext uri="{FF2B5EF4-FFF2-40B4-BE49-F238E27FC236}">
                <a16:creationId xmlns:a16="http://schemas.microsoft.com/office/drawing/2014/main" id="{934640F3-09CA-4C7E-A2F9-A353499269C5}"/>
              </a:ext>
            </a:extLst>
          </p:cNvPr>
          <p:cNvCxnSpPr>
            <a:cxnSpLocks/>
          </p:cNvCxnSpPr>
          <p:nvPr/>
        </p:nvCxnSpPr>
        <p:spPr>
          <a:xfrm>
            <a:off x="7713216" y="2561902"/>
            <a:ext cx="1" cy="267466"/>
          </a:xfrm>
          <a:prstGeom prst="straightConnector1">
            <a:avLst/>
          </a:prstGeom>
          <a:ln w="19050">
            <a:solidFill>
              <a:srgbClr val="808799"/>
            </a:solidFill>
            <a:tailEnd type="triangle"/>
          </a:ln>
        </p:spPr>
        <p:style>
          <a:lnRef idx="1">
            <a:schemeClr val="accent1"/>
          </a:lnRef>
          <a:fillRef idx="0">
            <a:schemeClr val="accent1"/>
          </a:fillRef>
          <a:effectRef idx="0">
            <a:schemeClr val="accent1"/>
          </a:effectRef>
          <a:fontRef idx="minor">
            <a:schemeClr val="tx1"/>
          </a:fontRef>
        </p:style>
      </p:cxnSp>
      <p:sp>
        <p:nvSpPr>
          <p:cNvPr id="115" name="Rectángulo redondeado 40">
            <a:extLst>
              <a:ext uri="{FF2B5EF4-FFF2-40B4-BE49-F238E27FC236}">
                <a16:creationId xmlns:a16="http://schemas.microsoft.com/office/drawing/2014/main" id="{5C2CD85E-7749-428A-8BAA-684287D0F634}"/>
              </a:ext>
            </a:extLst>
          </p:cNvPr>
          <p:cNvSpPr/>
          <p:nvPr/>
        </p:nvSpPr>
        <p:spPr>
          <a:xfrm>
            <a:off x="3231724" y="4707252"/>
            <a:ext cx="998005" cy="383394"/>
          </a:xfrm>
          <a:prstGeom prst="roundRect">
            <a:avLst>
              <a:gd name="adj" fmla="val 9603"/>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s-ES" sz="900" b="1" dirty="0">
                <a:latin typeface="Calibri" charset="0"/>
                <a:ea typeface="Calibri" charset="0"/>
                <a:cs typeface="Calibri" charset="0"/>
              </a:rPr>
              <a:t>Enviar correo de confirmación</a:t>
            </a:r>
          </a:p>
        </p:txBody>
      </p:sp>
      <p:sp>
        <p:nvSpPr>
          <p:cNvPr id="116" name="Rectángulo redondeado 40">
            <a:extLst>
              <a:ext uri="{FF2B5EF4-FFF2-40B4-BE49-F238E27FC236}">
                <a16:creationId xmlns:a16="http://schemas.microsoft.com/office/drawing/2014/main" id="{429A381D-DA2F-4E8D-B05B-6238F03B96DB}"/>
              </a:ext>
            </a:extLst>
          </p:cNvPr>
          <p:cNvSpPr/>
          <p:nvPr/>
        </p:nvSpPr>
        <p:spPr>
          <a:xfrm>
            <a:off x="826709" y="3994500"/>
            <a:ext cx="998005" cy="383394"/>
          </a:xfrm>
          <a:prstGeom prst="roundRect">
            <a:avLst>
              <a:gd name="adj" fmla="val 9603"/>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s-ES" sz="900" b="1" dirty="0">
                <a:latin typeface="Calibri" charset="0"/>
                <a:ea typeface="Calibri" charset="0"/>
                <a:cs typeface="Calibri" charset="0"/>
              </a:rPr>
              <a:t>Finalizar Solicitud</a:t>
            </a:r>
          </a:p>
        </p:txBody>
      </p:sp>
      <p:sp>
        <p:nvSpPr>
          <p:cNvPr id="117" name="Elipse 116">
            <a:extLst>
              <a:ext uri="{FF2B5EF4-FFF2-40B4-BE49-F238E27FC236}">
                <a16:creationId xmlns:a16="http://schemas.microsoft.com/office/drawing/2014/main" id="{114D855C-80D4-400A-84E3-29FD01876C66}"/>
              </a:ext>
            </a:extLst>
          </p:cNvPr>
          <p:cNvSpPr/>
          <p:nvPr/>
        </p:nvSpPr>
        <p:spPr>
          <a:xfrm>
            <a:off x="1157337" y="4772077"/>
            <a:ext cx="339115" cy="31308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18" name="CuadroTexto 117">
            <a:extLst>
              <a:ext uri="{FF2B5EF4-FFF2-40B4-BE49-F238E27FC236}">
                <a16:creationId xmlns:a16="http://schemas.microsoft.com/office/drawing/2014/main" id="{EF5AD4AB-B38A-4590-9A89-D3BCFFC9820E}"/>
              </a:ext>
            </a:extLst>
          </p:cNvPr>
          <p:cNvSpPr txBox="1"/>
          <p:nvPr/>
        </p:nvSpPr>
        <p:spPr>
          <a:xfrm>
            <a:off x="1143134" y="4794204"/>
            <a:ext cx="344966" cy="230832"/>
          </a:xfrm>
          <a:prstGeom prst="rect">
            <a:avLst/>
          </a:prstGeom>
          <a:noFill/>
        </p:spPr>
        <p:txBody>
          <a:bodyPr wrap="none" rtlCol="0">
            <a:spAutoFit/>
          </a:bodyPr>
          <a:lstStyle/>
          <a:p>
            <a:r>
              <a:rPr lang="es-ES" sz="900" dirty="0"/>
              <a:t>Fin</a:t>
            </a:r>
            <a:endParaRPr lang="es-PE" sz="900" dirty="0"/>
          </a:p>
        </p:txBody>
      </p:sp>
      <p:cxnSp>
        <p:nvCxnSpPr>
          <p:cNvPr id="133" name="Conector recto de flecha 132">
            <a:extLst>
              <a:ext uri="{FF2B5EF4-FFF2-40B4-BE49-F238E27FC236}">
                <a16:creationId xmlns:a16="http://schemas.microsoft.com/office/drawing/2014/main" id="{207D8890-2DFC-4E14-A0CD-3C67865217A0}"/>
              </a:ext>
            </a:extLst>
          </p:cNvPr>
          <p:cNvCxnSpPr>
            <a:cxnSpLocks/>
            <a:stCxn id="116" idx="2"/>
            <a:endCxn id="117" idx="0"/>
          </p:cNvCxnSpPr>
          <p:nvPr/>
        </p:nvCxnSpPr>
        <p:spPr>
          <a:xfrm>
            <a:off x="1325712" y="4377894"/>
            <a:ext cx="1183" cy="394183"/>
          </a:xfrm>
          <a:prstGeom prst="straightConnector1">
            <a:avLst/>
          </a:prstGeom>
          <a:ln w="19050">
            <a:solidFill>
              <a:srgbClr val="808799"/>
            </a:solidFill>
            <a:tailEnd type="triangle"/>
          </a:ln>
        </p:spPr>
        <p:style>
          <a:lnRef idx="1">
            <a:schemeClr val="accent1"/>
          </a:lnRef>
          <a:fillRef idx="0">
            <a:schemeClr val="accent1"/>
          </a:fillRef>
          <a:effectRef idx="0">
            <a:schemeClr val="accent1"/>
          </a:effectRef>
          <a:fontRef idx="minor">
            <a:schemeClr val="tx1"/>
          </a:fontRef>
        </p:style>
      </p:cxnSp>
      <p:sp>
        <p:nvSpPr>
          <p:cNvPr id="61" name="Rombo 60">
            <a:extLst>
              <a:ext uri="{FF2B5EF4-FFF2-40B4-BE49-F238E27FC236}">
                <a16:creationId xmlns:a16="http://schemas.microsoft.com/office/drawing/2014/main" id="{0F319D14-B3EB-492C-8F0B-3BBEA107900E}"/>
              </a:ext>
            </a:extLst>
          </p:cNvPr>
          <p:cNvSpPr/>
          <p:nvPr/>
        </p:nvSpPr>
        <p:spPr>
          <a:xfrm>
            <a:off x="3404655" y="3918203"/>
            <a:ext cx="752592" cy="535989"/>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sz="900" dirty="0"/>
          </a:p>
        </p:txBody>
      </p:sp>
      <p:sp>
        <p:nvSpPr>
          <p:cNvPr id="62" name="CuadroTexto 61">
            <a:extLst>
              <a:ext uri="{FF2B5EF4-FFF2-40B4-BE49-F238E27FC236}">
                <a16:creationId xmlns:a16="http://schemas.microsoft.com/office/drawing/2014/main" id="{FDBC41C9-C6B6-48FD-AA20-A84FE2ACF15C}"/>
              </a:ext>
            </a:extLst>
          </p:cNvPr>
          <p:cNvSpPr txBox="1"/>
          <p:nvPr/>
        </p:nvSpPr>
        <p:spPr>
          <a:xfrm>
            <a:off x="3430081" y="4010339"/>
            <a:ext cx="800219" cy="369332"/>
          </a:xfrm>
          <a:prstGeom prst="rect">
            <a:avLst/>
          </a:prstGeom>
          <a:noFill/>
        </p:spPr>
        <p:txBody>
          <a:bodyPr wrap="none" rtlCol="0">
            <a:spAutoFit/>
          </a:bodyPr>
          <a:lstStyle/>
          <a:p>
            <a:pPr algn="ctr"/>
            <a:r>
              <a:rPr lang="es-ES" sz="900" dirty="0"/>
              <a:t>La solución </a:t>
            </a:r>
          </a:p>
          <a:p>
            <a:pPr algn="ctr"/>
            <a:r>
              <a:rPr lang="es-ES" sz="900" dirty="0"/>
              <a:t>es OK?</a:t>
            </a:r>
            <a:endParaRPr lang="es-PE" sz="900" dirty="0"/>
          </a:p>
        </p:txBody>
      </p:sp>
      <p:cxnSp>
        <p:nvCxnSpPr>
          <p:cNvPr id="67" name="Conector recto de flecha 66">
            <a:extLst>
              <a:ext uri="{FF2B5EF4-FFF2-40B4-BE49-F238E27FC236}">
                <a16:creationId xmlns:a16="http://schemas.microsoft.com/office/drawing/2014/main" id="{5D5EF962-FFD1-41E5-A1A5-7E77DD8B407B}"/>
              </a:ext>
            </a:extLst>
          </p:cNvPr>
          <p:cNvCxnSpPr>
            <a:cxnSpLocks/>
            <a:stCxn id="36" idx="2"/>
            <a:endCxn id="61" idx="0"/>
          </p:cNvCxnSpPr>
          <p:nvPr/>
        </p:nvCxnSpPr>
        <p:spPr>
          <a:xfrm>
            <a:off x="3779401" y="3665143"/>
            <a:ext cx="1550" cy="253060"/>
          </a:xfrm>
          <a:prstGeom prst="straightConnector1">
            <a:avLst/>
          </a:prstGeom>
          <a:ln w="19050">
            <a:solidFill>
              <a:srgbClr val="808799"/>
            </a:solidFill>
            <a:tailEnd type="triangle"/>
          </a:ln>
        </p:spPr>
        <p:style>
          <a:lnRef idx="1">
            <a:schemeClr val="accent1"/>
          </a:lnRef>
          <a:fillRef idx="0">
            <a:schemeClr val="accent1"/>
          </a:fillRef>
          <a:effectRef idx="0">
            <a:schemeClr val="accent1"/>
          </a:effectRef>
          <a:fontRef idx="minor">
            <a:schemeClr val="tx1"/>
          </a:fontRef>
        </p:style>
      </p:cxnSp>
      <p:cxnSp>
        <p:nvCxnSpPr>
          <p:cNvPr id="71" name="Conector recto de flecha 70">
            <a:extLst>
              <a:ext uri="{FF2B5EF4-FFF2-40B4-BE49-F238E27FC236}">
                <a16:creationId xmlns:a16="http://schemas.microsoft.com/office/drawing/2014/main" id="{D4E45BE8-8742-4032-B84F-00D68D97F20F}"/>
              </a:ext>
            </a:extLst>
          </p:cNvPr>
          <p:cNvCxnSpPr>
            <a:cxnSpLocks/>
          </p:cNvCxnSpPr>
          <p:nvPr/>
        </p:nvCxnSpPr>
        <p:spPr>
          <a:xfrm flipH="1">
            <a:off x="3796619" y="4454192"/>
            <a:ext cx="325" cy="317885"/>
          </a:xfrm>
          <a:prstGeom prst="straightConnector1">
            <a:avLst/>
          </a:prstGeom>
          <a:ln w="19050">
            <a:solidFill>
              <a:srgbClr val="808799"/>
            </a:solidFill>
            <a:tailEnd type="triangle"/>
          </a:ln>
        </p:spPr>
        <p:style>
          <a:lnRef idx="1">
            <a:schemeClr val="accent1"/>
          </a:lnRef>
          <a:fillRef idx="0">
            <a:schemeClr val="accent1"/>
          </a:fillRef>
          <a:effectRef idx="0">
            <a:schemeClr val="accent1"/>
          </a:effectRef>
          <a:fontRef idx="minor">
            <a:schemeClr val="tx1"/>
          </a:fontRef>
        </p:style>
      </p:cxnSp>
      <p:sp>
        <p:nvSpPr>
          <p:cNvPr id="75" name="CuadroTexto 74">
            <a:extLst>
              <a:ext uri="{FF2B5EF4-FFF2-40B4-BE49-F238E27FC236}">
                <a16:creationId xmlns:a16="http://schemas.microsoft.com/office/drawing/2014/main" id="{B9EE2F74-659B-4FA2-BE2B-B5DE6CE1523B}"/>
              </a:ext>
            </a:extLst>
          </p:cNvPr>
          <p:cNvSpPr txBox="1"/>
          <p:nvPr/>
        </p:nvSpPr>
        <p:spPr>
          <a:xfrm>
            <a:off x="3840555" y="4451044"/>
            <a:ext cx="287258" cy="230832"/>
          </a:xfrm>
          <a:prstGeom prst="rect">
            <a:avLst/>
          </a:prstGeom>
          <a:noFill/>
        </p:spPr>
        <p:txBody>
          <a:bodyPr wrap="none" rtlCol="0">
            <a:spAutoFit/>
          </a:bodyPr>
          <a:lstStyle/>
          <a:p>
            <a:r>
              <a:rPr lang="es-ES" sz="900" dirty="0"/>
              <a:t>Si</a:t>
            </a:r>
            <a:endParaRPr lang="es-PE" sz="900" dirty="0"/>
          </a:p>
        </p:txBody>
      </p:sp>
      <p:cxnSp>
        <p:nvCxnSpPr>
          <p:cNvPr id="35" name="Conector: angular 34">
            <a:extLst>
              <a:ext uri="{FF2B5EF4-FFF2-40B4-BE49-F238E27FC236}">
                <a16:creationId xmlns:a16="http://schemas.microsoft.com/office/drawing/2014/main" id="{60765E9D-05C0-4131-A3D0-5CFD4DC40666}"/>
              </a:ext>
            </a:extLst>
          </p:cNvPr>
          <p:cNvCxnSpPr>
            <a:stCxn id="115" idx="1"/>
            <a:endCxn id="116" idx="3"/>
          </p:cNvCxnSpPr>
          <p:nvPr/>
        </p:nvCxnSpPr>
        <p:spPr>
          <a:xfrm rot="10800000">
            <a:off x="1824714" y="4186197"/>
            <a:ext cx="1407010" cy="712752"/>
          </a:xfrm>
          <a:prstGeom prst="bentConnector3">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9" name="Conector: angular 38">
            <a:extLst>
              <a:ext uri="{FF2B5EF4-FFF2-40B4-BE49-F238E27FC236}">
                <a16:creationId xmlns:a16="http://schemas.microsoft.com/office/drawing/2014/main" id="{32AAC368-FF52-4E44-A1BF-355E0B80C6A3}"/>
              </a:ext>
            </a:extLst>
          </p:cNvPr>
          <p:cNvCxnSpPr>
            <a:stCxn id="62" idx="3"/>
            <a:endCxn id="38" idx="1"/>
          </p:cNvCxnSpPr>
          <p:nvPr/>
        </p:nvCxnSpPr>
        <p:spPr>
          <a:xfrm flipV="1">
            <a:off x="4230300" y="2341376"/>
            <a:ext cx="2901623" cy="1853629"/>
          </a:xfrm>
          <a:prstGeom prst="bentConnector3">
            <a:avLst/>
          </a:prstGeom>
          <a:ln w="19050">
            <a:solidFill>
              <a:srgbClr val="00B1C3"/>
            </a:solidFill>
            <a:tailEnd type="triangle"/>
          </a:ln>
        </p:spPr>
        <p:style>
          <a:lnRef idx="1">
            <a:schemeClr val="accent1"/>
          </a:lnRef>
          <a:fillRef idx="0">
            <a:schemeClr val="accent1"/>
          </a:fillRef>
          <a:effectRef idx="0">
            <a:schemeClr val="accent1"/>
          </a:effectRef>
          <a:fontRef idx="minor">
            <a:schemeClr val="tx1"/>
          </a:fontRef>
        </p:style>
      </p:cxnSp>
      <p:sp>
        <p:nvSpPr>
          <p:cNvPr id="85" name="CuadroTexto 84">
            <a:extLst>
              <a:ext uri="{FF2B5EF4-FFF2-40B4-BE49-F238E27FC236}">
                <a16:creationId xmlns:a16="http://schemas.microsoft.com/office/drawing/2014/main" id="{679F1B87-AF01-493B-B2B0-09BE080A518A}"/>
              </a:ext>
            </a:extLst>
          </p:cNvPr>
          <p:cNvSpPr txBox="1"/>
          <p:nvPr/>
        </p:nvSpPr>
        <p:spPr>
          <a:xfrm>
            <a:off x="4723295" y="3970175"/>
            <a:ext cx="332142" cy="230832"/>
          </a:xfrm>
          <a:prstGeom prst="rect">
            <a:avLst/>
          </a:prstGeom>
          <a:noFill/>
        </p:spPr>
        <p:txBody>
          <a:bodyPr wrap="none" rtlCol="0">
            <a:spAutoFit/>
          </a:bodyPr>
          <a:lstStyle/>
          <a:p>
            <a:r>
              <a:rPr lang="es-ES" sz="900" dirty="0"/>
              <a:t>No</a:t>
            </a:r>
            <a:endParaRPr lang="es-PE" sz="900" dirty="0"/>
          </a:p>
        </p:txBody>
      </p:sp>
      <p:cxnSp>
        <p:nvCxnSpPr>
          <p:cNvPr id="42" name="Conector: angular 41">
            <a:extLst>
              <a:ext uri="{FF2B5EF4-FFF2-40B4-BE49-F238E27FC236}">
                <a16:creationId xmlns:a16="http://schemas.microsoft.com/office/drawing/2014/main" id="{746C26AA-B881-4CFF-9767-297393E9DCDC}"/>
              </a:ext>
            </a:extLst>
          </p:cNvPr>
          <p:cNvCxnSpPr>
            <a:stCxn id="101" idx="1"/>
            <a:endCxn id="36" idx="3"/>
          </p:cNvCxnSpPr>
          <p:nvPr/>
        </p:nvCxnSpPr>
        <p:spPr>
          <a:xfrm rot="10800000" flipV="1">
            <a:off x="4238084" y="3020095"/>
            <a:ext cx="2905439" cy="505702"/>
          </a:xfrm>
          <a:prstGeom prst="bentConnector3">
            <a:avLst/>
          </a:prstGeom>
          <a:ln w="19050">
            <a:solidFill>
              <a:srgbClr val="E6B21E"/>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0835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5"/>
          <p:cNvSpPr/>
          <p:nvPr/>
        </p:nvSpPr>
        <p:spPr>
          <a:xfrm>
            <a:off x="503238" y="377440"/>
            <a:ext cx="2430462"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s-PE" sz="1000" dirty="0">
                <a:solidFill>
                  <a:schemeClr val="bg1">
                    <a:lumMod val="65000"/>
                  </a:schemeClr>
                </a:solidFill>
                <a:latin typeface="Calibri" charset="0"/>
                <a:ea typeface="Calibri" charset="0"/>
                <a:cs typeface="Calibri" charset="0"/>
              </a:rPr>
              <a:t>LA DESCRIPCIÓN DE LOS PROCESOS</a:t>
            </a:r>
          </a:p>
        </p:txBody>
      </p:sp>
      <p:sp>
        <p:nvSpPr>
          <p:cNvPr id="3" name="object 7"/>
          <p:cNvSpPr txBox="1"/>
          <p:nvPr/>
        </p:nvSpPr>
        <p:spPr>
          <a:xfrm>
            <a:off x="503238" y="912813"/>
            <a:ext cx="4595235" cy="3693319"/>
          </a:xfrm>
          <a:prstGeom prst="rect">
            <a:avLst/>
          </a:prstGeom>
        </p:spPr>
        <p:txBody>
          <a:bodyPr vert="horz" wrap="square" lIns="0" tIns="0" rIns="0" bIns="0" rtlCol="0">
            <a:spAutoFit/>
          </a:bodyPr>
          <a:lstStyle/>
          <a:p>
            <a:pPr marL="11725" algn="just">
              <a:buSzPct val="100000"/>
              <a:tabLst>
                <a:tab pos="121285" algn="l"/>
              </a:tabLst>
            </a:pPr>
            <a:r>
              <a:rPr lang="es-ES_tradnl" sz="1600" b="1" spc="-10" dirty="0">
                <a:latin typeface="Calibri" charset="0"/>
                <a:ea typeface="Calibri" charset="0"/>
                <a:cs typeface="Calibri" charset="0"/>
              </a:rPr>
              <a:t>CASO EJEMPLO:</a:t>
            </a:r>
          </a:p>
          <a:p>
            <a:pPr marL="11725" algn="just">
              <a:buSzPct val="100000"/>
              <a:tabLst>
                <a:tab pos="121285" algn="l"/>
              </a:tabLst>
            </a:pPr>
            <a:endParaRPr lang="es-ES_tradnl" sz="1600" b="1" spc="-10" dirty="0">
              <a:latin typeface="Calibri" charset="0"/>
              <a:ea typeface="Calibri" charset="0"/>
              <a:cs typeface="Calibri" charset="0"/>
            </a:endParaRPr>
          </a:p>
          <a:p>
            <a:pPr marL="297475" indent="-285750" algn="just">
              <a:buSzPct val="100000"/>
              <a:buFont typeface="Arial" panose="020B0604020202020204" pitchFamily="34" charset="0"/>
              <a:buChar char="•"/>
              <a:tabLst>
                <a:tab pos="121285" algn="l"/>
              </a:tabLst>
            </a:pPr>
            <a:r>
              <a:rPr lang="es-ES_tradnl" sz="1600" spc="-10" dirty="0">
                <a:latin typeface="Calibri" charset="0"/>
                <a:ea typeface="Calibri" charset="0"/>
                <a:cs typeface="Calibri" charset="0"/>
              </a:rPr>
              <a:t>Tenemos un proceso llamado “Otorgamiento de Beca”, en donde primero el Asistente de comité tiene que aperturar una convocatoria para recibir aplicaciones de solicitantes.</a:t>
            </a:r>
          </a:p>
          <a:p>
            <a:pPr marL="297475" indent="-285750" algn="just">
              <a:buSzPct val="100000"/>
              <a:buFont typeface="Arial" panose="020B0604020202020204" pitchFamily="34" charset="0"/>
              <a:buChar char="•"/>
              <a:tabLst>
                <a:tab pos="121285" algn="l"/>
              </a:tabLst>
            </a:pPr>
            <a:endParaRPr lang="es-ES_tradnl" sz="1600" spc="-10" dirty="0">
              <a:latin typeface="Calibri" charset="0"/>
              <a:ea typeface="Calibri" charset="0"/>
              <a:cs typeface="Calibri" charset="0"/>
            </a:endParaRPr>
          </a:p>
          <a:p>
            <a:pPr marL="297475" indent="-285750" algn="just">
              <a:buSzPct val="100000"/>
              <a:buFont typeface="Arial" panose="020B0604020202020204" pitchFamily="34" charset="0"/>
              <a:buChar char="•"/>
              <a:tabLst>
                <a:tab pos="121285" algn="l"/>
              </a:tabLst>
            </a:pPr>
            <a:r>
              <a:rPr lang="es-ES_tradnl" sz="1600" spc="-10" dirty="0">
                <a:latin typeface="Calibri" charset="0"/>
                <a:ea typeface="Calibri" charset="0"/>
                <a:cs typeface="Calibri" charset="0"/>
              </a:rPr>
              <a:t>Cada aplicación deberá ser evaluada:</a:t>
            </a:r>
          </a:p>
          <a:p>
            <a:pPr marL="754675" lvl="1" indent="-285750" algn="just">
              <a:buSzPct val="100000"/>
              <a:buFont typeface="Wingdings" panose="05000000000000000000" pitchFamily="2" charset="2"/>
              <a:buChar char="q"/>
              <a:tabLst>
                <a:tab pos="121285" algn="l"/>
              </a:tabLst>
            </a:pPr>
            <a:r>
              <a:rPr lang="es-ES_tradnl" sz="1600" spc="-10" dirty="0">
                <a:latin typeface="Calibri" charset="0"/>
                <a:ea typeface="Calibri" charset="0"/>
                <a:cs typeface="Calibri" charset="0"/>
              </a:rPr>
              <a:t>Se deberá evaluar el perfil del postulante</a:t>
            </a:r>
          </a:p>
          <a:p>
            <a:pPr marL="754675" lvl="1" indent="-285750" algn="just">
              <a:buSzPct val="100000"/>
              <a:buFont typeface="Wingdings" panose="05000000000000000000" pitchFamily="2" charset="2"/>
              <a:buChar char="q"/>
              <a:tabLst>
                <a:tab pos="121285" algn="l"/>
              </a:tabLst>
            </a:pPr>
            <a:r>
              <a:rPr lang="es-ES_tradnl" sz="1600" spc="-10" dirty="0">
                <a:latin typeface="Calibri" charset="0"/>
                <a:ea typeface="Calibri" charset="0"/>
                <a:cs typeface="Calibri" charset="0"/>
              </a:rPr>
              <a:t>Se realizará una entrevista</a:t>
            </a:r>
          </a:p>
          <a:p>
            <a:pPr marL="754675" lvl="1" indent="-285750" algn="just">
              <a:buSzPct val="100000"/>
              <a:buFont typeface="Wingdings" panose="05000000000000000000" pitchFamily="2" charset="2"/>
              <a:buChar char="q"/>
              <a:tabLst>
                <a:tab pos="121285" algn="l"/>
              </a:tabLst>
            </a:pPr>
            <a:r>
              <a:rPr lang="es-ES_tradnl" sz="1600" spc="-10" dirty="0">
                <a:latin typeface="Calibri" charset="0"/>
                <a:ea typeface="Calibri" charset="0"/>
                <a:cs typeface="Calibri" charset="0"/>
              </a:rPr>
              <a:t>Finalmente se elaborará un informe con el puntaje obtenido por el solicitante.</a:t>
            </a:r>
          </a:p>
          <a:p>
            <a:pPr marL="754675" lvl="1" indent="-285750" algn="just">
              <a:buSzPct val="100000"/>
              <a:buFont typeface="Wingdings" panose="05000000000000000000" pitchFamily="2" charset="2"/>
              <a:buChar char="q"/>
              <a:tabLst>
                <a:tab pos="121285" algn="l"/>
              </a:tabLst>
            </a:pPr>
            <a:endParaRPr lang="es-ES_tradnl" sz="1600" spc="-10" dirty="0">
              <a:latin typeface="Calibri" charset="0"/>
              <a:ea typeface="Calibri" charset="0"/>
              <a:cs typeface="Calibri" charset="0"/>
            </a:endParaRPr>
          </a:p>
          <a:p>
            <a:pPr marL="297475" indent="-285750" algn="just">
              <a:buSzPct val="100000"/>
              <a:buFont typeface="Arial" panose="020B0604020202020204" pitchFamily="34" charset="0"/>
              <a:buChar char="•"/>
              <a:tabLst>
                <a:tab pos="121285" algn="l"/>
              </a:tabLst>
            </a:pPr>
            <a:r>
              <a:rPr lang="es-ES_tradnl" sz="1600" spc="-10" dirty="0">
                <a:latin typeface="Calibri" charset="0"/>
                <a:ea typeface="Calibri" charset="0"/>
                <a:cs typeface="Calibri" charset="0"/>
              </a:rPr>
              <a:t>La decisión final la toma el Comité después de la evaluación de los solicitantes.</a:t>
            </a:r>
          </a:p>
        </p:txBody>
      </p:sp>
      <p:pic>
        <p:nvPicPr>
          <p:cNvPr id="4" name="Imagen 3" descr="shutterstock_332573204.jp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32603" y="3218155"/>
            <a:ext cx="2889361" cy="2015833"/>
          </a:xfrm>
          <a:prstGeom prst="rect">
            <a:avLst/>
          </a:prstGeom>
        </p:spPr>
      </p:pic>
      <p:pic>
        <p:nvPicPr>
          <p:cNvPr id="5" name="Imagen 4" descr="shutterstock_125338148.jpg"/>
          <p:cNvPicPr>
            <a:picLocks noChangeAspect="1"/>
          </p:cNvPicPr>
          <p:nvPr/>
        </p:nvPicPr>
        <p:blipFill rotWithShape="1">
          <a:blip r:embed="rId4" cstate="print">
            <a:extLst>
              <a:ext uri="{28A0092B-C50C-407E-A947-70E740481C1C}">
                <a14:useLocalDpi xmlns:a14="http://schemas.microsoft.com/office/drawing/2010/main" val="0"/>
              </a:ext>
            </a:extLst>
          </a:blip>
          <a:srcRect l="10501" t="15266" r="8648" b="17204"/>
          <a:stretch/>
        </p:blipFill>
        <p:spPr>
          <a:xfrm>
            <a:off x="5432603" y="912813"/>
            <a:ext cx="2889361" cy="1819353"/>
          </a:xfrm>
          <a:prstGeom prst="rect">
            <a:avLst/>
          </a:prstGeom>
        </p:spPr>
      </p:pic>
      <p:sp>
        <p:nvSpPr>
          <p:cNvPr id="10" name="Flecha abajo 9"/>
          <p:cNvSpPr/>
          <p:nvPr/>
        </p:nvSpPr>
        <p:spPr>
          <a:xfrm>
            <a:off x="6680041" y="2712762"/>
            <a:ext cx="609918" cy="524797"/>
          </a:xfrm>
          <a:prstGeom prst="downArrow">
            <a:avLst/>
          </a:prstGeom>
          <a:solidFill>
            <a:srgbClr val="FF7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Tree>
    <p:extLst>
      <p:ext uri="{BB962C8B-B14F-4D97-AF65-F5344CB8AC3E}">
        <p14:creationId xmlns:p14="http://schemas.microsoft.com/office/powerpoint/2010/main" val="27939699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1" name="Tabla 140"/>
          <p:cNvGraphicFramePr>
            <a:graphicFrameLocks noGrp="1"/>
          </p:cNvGraphicFramePr>
          <p:nvPr>
            <p:extLst/>
          </p:nvPr>
        </p:nvGraphicFramePr>
        <p:xfrm>
          <a:off x="2224784" y="1201799"/>
          <a:ext cx="6614416" cy="4135761"/>
        </p:xfrm>
        <a:graphic>
          <a:graphicData uri="http://schemas.openxmlformats.org/drawingml/2006/table">
            <a:tbl>
              <a:tblPr firstRow="1" bandRow="1">
                <a:tableStyleId>{5C22544A-7EE6-4342-B048-85BDC9FD1C3A}</a:tableStyleId>
              </a:tblPr>
              <a:tblGrid>
                <a:gridCol w="217997">
                  <a:extLst>
                    <a:ext uri="{9D8B030D-6E8A-4147-A177-3AD203B41FA5}">
                      <a16:colId xmlns:a16="http://schemas.microsoft.com/office/drawing/2014/main" val="20000"/>
                    </a:ext>
                  </a:extLst>
                </a:gridCol>
                <a:gridCol w="6396419">
                  <a:extLst>
                    <a:ext uri="{9D8B030D-6E8A-4147-A177-3AD203B41FA5}">
                      <a16:colId xmlns:a16="http://schemas.microsoft.com/office/drawing/2014/main" val="20001"/>
                    </a:ext>
                  </a:extLst>
                </a:gridCol>
              </a:tblGrid>
              <a:tr h="1400904">
                <a:tc rowSpan="3">
                  <a:txBody>
                    <a:bodyPr/>
                    <a:lstStyle/>
                    <a:p>
                      <a:endParaRPr lang="es-ES_tradnl" dirty="0"/>
                    </a:p>
                  </a:txBody>
                  <a:tcPr>
                    <a:lnL w="12700" cap="flat" cmpd="sng" algn="ctr">
                      <a:solidFill>
                        <a:srgbClr val="808799"/>
                      </a:solidFill>
                      <a:prstDash val="solid"/>
                      <a:round/>
                      <a:headEnd type="none" w="med" len="med"/>
                      <a:tailEnd type="none" w="med" len="med"/>
                    </a:lnL>
                    <a:lnR w="12700" cap="flat" cmpd="sng" algn="ctr">
                      <a:solidFill>
                        <a:srgbClr val="808799"/>
                      </a:solidFill>
                      <a:prstDash val="solid"/>
                      <a:round/>
                      <a:headEnd type="none" w="med" len="med"/>
                      <a:tailEnd type="none" w="med" len="med"/>
                    </a:lnR>
                    <a:lnT w="12700" cap="flat" cmpd="sng" algn="ctr">
                      <a:solidFill>
                        <a:srgbClr val="808799"/>
                      </a:solidFill>
                      <a:prstDash val="solid"/>
                      <a:round/>
                      <a:headEnd type="none" w="med" len="med"/>
                      <a:tailEnd type="none" w="med" len="med"/>
                    </a:lnT>
                    <a:lnB w="12700" cap="flat" cmpd="sng" algn="ctr">
                      <a:solidFill>
                        <a:srgbClr val="808799"/>
                      </a:solidFill>
                      <a:prstDash val="solid"/>
                      <a:round/>
                      <a:headEnd type="none" w="med" len="med"/>
                      <a:tailEnd type="none" w="med" len="med"/>
                    </a:lnB>
                    <a:solidFill>
                      <a:schemeClr val="bg1"/>
                    </a:solidFill>
                  </a:tcPr>
                </a:tc>
                <a:tc>
                  <a:txBody>
                    <a:bodyPr/>
                    <a:lstStyle/>
                    <a:p>
                      <a:endParaRPr lang="es-ES_tradnl" dirty="0"/>
                    </a:p>
                  </a:txBody>
                  <a:tcPr>
                    <a:lnL w="12700" cap="flat" cmpd="sng" algn="ctr">
                      <a:solidFill>
                        <a:srgbClr val="808799"/>
                      </a:solidFill>
                      <a:prstDash val="solid"/>
                      <a:round/>
                      <a:headEnd type="none" w="med" len="med"/>
                      <a:tailEnd type="none" w="med" len="med"/>
                    </a:lnL>
                    <a:lnR w="12700" cap="flat" cmpd="sng" algn="ctr">
                      <a:solidFill>
                        <a:srgbClr val="808799"/>
                      </a:solidFill>
                      <a:prstDash val="solid"/>
                      <a:round/>
                      <a:headEnd type="none" w="med" len="med"/>
                      <a:tailEnd type="none" w="med" len="med"/>
                    </a:lnR>
                    <a:lnT w="12700" cap="flat" cmpd="sng" algn="ctr">
                      <a:solidFill>
                        <a:srgbClr val="808799"/>
                      </a:solidFill>
                      <a:prstDash val="solid"/>
                      <a:round/>
                      <a:headEnd type="none" w="med" len="med"/>
                      <a:tailEnd type="none" w="med" len="med"/>
                    </a:lnT>
                    <a:lnB w="12700" cap="flat" cmpd="sng" algn="ctr">
                      <a:solidFill>
                        <a:srgbClr val="808799"/>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1286291">
                <a:tc vMerge="1">
                  <a:txBody>
                    <a:bodyPr/>
                    <a:lstStyle/>
                    <a:p>
                      <a:endParaRPr lang="es-ES_tradnl"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s-ES_tradnl" dirty="0"/>
                    </a:p>
                  </a:txBody>
                  <a:tcPr>
                    <a:lnL w="12700" cap="flat" cmpd="sng" algn="ctr">
                      <a:solidFill>
                        <a:srgbClr val="808799"/>
                      </a:solidFill>
                      <a:prstDash val="solid"/>
                      <a:round/>
                      <a:headEnd type="none" w="med" len="med"/>
                      <a:tailEnd type="none" w="med" len="med"/>
                    </a:lnL>
                    <a:lnR w="12700" cap="flat" cmpd="sng" algn="ctr">
                      <a:solidFill>
                        <a:srgbClr val="808799"/>
                      </a:solidFill>
                      <a:prstDash val="solid"/>
                      <a:round/>
                      <a:headEnd type="none" w="med" len="med"/>
                      <a:tailEnd type="none" w="med" len="med"/>
                    </a:lnR>
                    <a:lnT w="12700" cap="flat" cmpd="sng" algn="ctr">
                      <a:solidFill>
                        <a:srgbClr val="808799"/>
                      </a:solidFill>
                      <a:prstDash val="solid"/>
                      <a:round/>
                      <a:headEnd type="none" w="med" len="med"/>
                      <a:tailEnd type="none" w="med" len="med"/>
                    </a:lnT>
                    <a:lnB w="12700" cap="flat" cmpd="sng" algn="ctr">
                      <a:solidFill>
                        <a:srgbClr val="808799"/>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1448566">
                <a:tc vMerge="1">
                  <a:txBody>
                    <a:bodyPr/>
                    <a:lstStyle/>
                    <a:p>
                      <a:endParaRPr lang="es-ES_tradnl"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s-ES_tradnl" dirty="0"/>
                    </a:p>
                  </a:txBody>
                  <a:tcPr>
                    <a:lnL w="12700" cap="flat" cmpd="sng" algn="ctr">
                      <a:solidFill>
                        <a:srgbClr val="808799"/>
                      </a:solidFill>
                      <a:prstDash val="solid"/>
                      <a:round/>
                      <a:headEnd type="none" w="med" len="med"/>
                      <a:tailEnd type="none" w="med" len="med"/>
                    </a:lnL>
                    <a:lnR w="12700" cap="flat" cmpd="sng" algn="ctr">
                      <a:solidFill>
                        <a:srgbClr val="808799"/>
                      </a:solidFill>
                      <a:prstDash val="solid"/>
                      <a:round/>
                      <a:headEnd type="none" w="med" len="med"/>
                      <a:tailEnd type="none" w="med" len="med"/>
                    </a:lnR>
                    <a:lnT w="12700" cap="flat" cmpd="sng" algn="ctr">
                      <a:solidFill>
                        <a:srgbClr val="808799"/>
                      </a:solidFill>
                      <a:prstDash val="solid"/>
                      <a:round/>
                      <a:headEnd type="none" w="med" len="med"/>
                      <a:tailEnd type="none" w="med" len="med"/>
                    </a:lnT>
                    <a:lnB w="12700" cap="flat" cmpd="sng" algn="ctr">
                      <a:solidFill>
                        <a:srgbClr val="808799"/>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bl>
          </a:graphicData>
        </a:graphic>
      </p:graphicFrame>
      <p:sp>
        <p:nvSpPr>
          <p:cNvPr id="2" name="Rectangle 5"/>
          <p:cNvSpPr/>
          <p:nvPr/>
        </p:nvSpPr>
        <p:spPr>
          <a:xfrm>
            <a:off x="503238" y="377440"/>
            <a:ext cx="2430462"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s-PE" sz="1000" dirty="0">
                <a:solidFill>
                  <a:schemeClr val="bg1">
                    <a:lumMod val="65000"/>
                  </a:schemeClr>
                </a:solidFill>
                <a:latin typeface="Calibri" charset="0"/>
                <a:ea typeface="Calibri" charset="0"/>
                <a:cs typeface="Calibri" charset="0"/>
              </a:rPr>
              <a:t>DIAGRAMA DE PROCESOS</a:t>
            </a:r>
          </a:p>
        </p:txBody>
      </p:sp>
      <p:sp>
        <p:nvSpPr>
          <p:cNvPr id="6" name="Rectángulo redondeado 5"/>
          <p:cNvSpPr/>
          <p:nvPr/>
        </p:nvSpPr>
        <p:spPr>
          <a:xfrm>
            <a:off x="3204299" y="2816047"/>
            <a:ext cx="872401" cy="482373"/>
          </a:xfrm>
          <a:prstGeom prst="roundRect">
            <a:avLst>
              <a:gd name="adj" fmla="val 8131"/>
            </a:avLst>
          </a:prstGeom>
          <a:solidFill>
            <a:srgbClr val="B9E7ED"/>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ctr"/>
          <a:lstStyle/>
          <a:p>
            <a:pPr algn="ctr"/>
            <a:r>
              <a:rPr lang="es-ES_tradnl" sz="1000" dirty="0">
                <a:solidFill>
                  <a:schemeClr val="tx1"/>
                </a:solidFill>
                <a:latin typeface="Calibri" charset="0"/>
                <a:ea typeface="Calibri" charset="0"/>
                <a:cs typeface="Calibri" charset="0"/>
              </a:rPr>
              <a:t>Abrir convocatoria</a:t>
            </a:r>
          </a:p>
        </p:txBody>
      </p:sp>
      <p:sp>
        <p:nvSpPr>
          <p:cNvPr id="11" name="Elipse 10"/>
          <p:cNvSpPr/>
          <p:nvPr/>
        </p:nvSpPr>
        <p:spPr>
          <a:xfrm>
            <a:off x="2557561" y="2926429"/>
            <a:ext cx="288963" cy="261610"/>
          </a:xfrm>
          <a:prstGeom prst="ellipse">
            <a:avLst/>
          </a:prstGeom>
          <a:solidFill>
            <a:srgbClr val="00B1C3"/>
          </a:solidFill>
          <a:ln w="19050">
            <a:solidFill>
              <a:srgbClr val="00B1C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000" dirty="0"/>
          </a:p>
        </p:txBody>
      </p:sp>
      <p:sp>
        <p:nvSpPr>
          <p:cNvPr id="146" name="Rectángulo 145"/>
          <p:cNvSpPr/>
          <p:nvPr/>
        </p:nvSpPr>
        <p:spPr>
          <a:xfrm>
            <a:off x="2224783" y="912812"/>
            <a:ext cx="6614416" cy="233961"/>
          </a:xfrm>
          <a:prstGeom prst="rect">
            <a:avLst/>
          </a:prstGeom>
          <a:noFill/>
          <a:ln w="19050">
            <a:solidFill>
              <a:srgbClr val="92C24E"/>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sz="1300" b="1" dirty="0">
                <a:solidFill>
                  <a:schemeClr val="tx1"/>
                </a:solidFill>
                <a:latin typeface="Calibri" charset="0"/>
                <a:ea typeface="Calibri" charset="0"/>
                <a:cs typeface="Calibri" charset="0"/>
              </a:rPr>
              <a:t>¿QUÉ?</a:t>
            </a:r>
          </a:p>
        </p:txBody>
      </p:sp>
      <p:sp>
        <p:nvSpPr>
          <p:cNvPr id="147" name="Rectángulo 146"/>
          <p:cNvSpPr/>
          <p:nvPr/>
        </p:nvSpPr>
        <p:spPr>
          <a:xfrm>
            <a:off x="513602" y="918151"/>
            <a:ext cx="1641666" cy="4419409"/>
          </a:xfrm>
          <a:prstGeom prst="rect">
            <a:avLst/>
          </a:prstGeom>
          <a:noFill/>
          <a:ln w="19050">
            <a:solidFill>
              <a:srgbClr val="EE463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s-ES_tradnl" sz="1300" b="1">
                <a:solidFill>
                  <a:schemeClr val="tx1"/>
                </a:solidFill>
                <a:latin typeface="Calibri" charset="0"/>
                <a:ea typeface="Calibri" charset="0"/>
                <a:cs typeface="Calibri" charset="0"/>
              </a:rPr>
              <a:t>¿QUIÉN?</a:t>
            </a:r>
            <a:endParaRPr lang="es-ES_tradnl" sz="1300" b="1" dirty="0">
              <a:solidFill>
                <a:schemeClr val="tx1"/>
              </a:solidFill>
              <a:latin typeface="Calibri" charset="0"/>
              <a:ea typeface="Calibri" charset="0"/>
              <a:cs typeface="Calibri" charset="0"/>
            </a:endParaRPr>
          </a:p>
        </p:txBody>
      </p:sp>
      <p:sp>
        <p:nvSpPr>
          <p:cNvPr id="148" name="Rectángulo redondeado 147"/>
          <p:cNvSpPr/>
          <p:nvPr/>
        </p:nvSpPr>
        <p:spPr>
          <a:xfrm>
            <a:off x="568685" y="1277486"/>
            <a:ext cx="1534160" cy="1235386"/>
          </a:xfrm>
          <a:prstGeom prst="roundRect">
            <a:avLst>
              <a:gd name="adj" fmla="val 11258"/>
            </a:avLst>
          </a:prstGeom>
          <a:solidFill>
            <a:srgbClr val="FEC9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b="1" dirty="0">
                <a:solidFill>
                  <a:schemeClr val="tx1"/>
                </a:solidFill>
                <a:latin typeface="Calibri" charset="0"/>
                <a:ea typeface="Calibri" charset="0"/>
                <a:cs typeface="Calibri" charset="0"/>
              </a:rPr>
              <a:t>Solicitante</a:t>
            </a:r>
            <a:endParaRPr lang="es-ES_tradnl" sz="1400" b="1" dirty="0">
              <a:solidFill>
                <a:schemeClr val="tx1"/>
              </a:solidFill>
              <a:latin typeface="Calibri" charset="0"/>
              <a:ea typeface="Calibri" charset="0"/>
              <a:cs typeface="Calibri" charset="0"/>
            </a:endParaRPr>
          </a:p>
        </p:txBody>
      </p:sp>
      <p:sp>
        <p:nvSpPr>
          <p:cNvPr id="149" name="Rectángulo redondeado 148"/>
          <p:cNvSpPr/>
          <p:nvPr/>
        </p:nvSpPr>
        <p:spPr>
          <a:xfrm>
            <a:off x="581301" y="2609612"/>
            <a:ext cx="1534160" cy="1257417"/>
          </a:xfrm>
          <a:prstGeom prst="roundRect">
            <a:avLst>
              <a:gd name="adj" fmla="val 5959"/>
            </a:avLst>
          </a:prstGeom>
          <a:solidFill>
            <a:srgbClr val="FEC9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b="1" dirty="0">
                <a:solidFill>
                  <a:schemeClr val="tx1"/>
                </a:solidFill>
                <a:latin typeface="Calibri" charset="0"/>
                <a:ea typeface="Calibri" charset="0"/>
                <a:cs typeface="Calibri" charset="0"/>
              </a:rPr>
              <a:t>Asistente del comité</a:t>
            </a:r>
            <a:endParaRPr lang="es-ES_tradnl" sz="1400" b="1" dirty="0">
              <a:solidFill>
                <a:schemeClr val="tx1"/>
              </a:solidFill>
              <a:latin typeface="Calibri" charset="0"/>
              <a:ea typeface="Calibri" charset="0"/>
              <a:cs typeface="Calibri" charset="0"/>
            </a:endParaRPr>
          </a:p>
        </p:txBody>
      </p:sp>
      <p:sp>
        <p:nvSpPr>
          <p:cNvPr id="150" name="Rectángulo redondeado 149"/>
          <p:cNvSpPr/>
          <p:nvPr/>
        </p:nvSpPr>
        <p:spPr>
          <a:xfrm>
            <a:off x="569297" y="3984602"/>
            <a:ext cx="1534160" cy="1235385"/>
          </a:xfrm>
          <a:prstGeom prst="roundRect">
            <a:avLst>
              <a:gd name="adj" fmla="val 6558"/>
            </a:avLst>
          </a:prstGeom>
          <a:solidFill>
            <a:srgbClr val="FEC9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b="1" dirty="0">
                <a:solidFill>
                  <a:schemeClr val="tx1"/>
                </a:solidFill>
                <a:latin typeface="Calibri" charset="0"/>
                <a:ea typeface="Calibri" charset="0"/>
                <a:cs typeface="Calibri" charset="0"/>
              </a:rPr>
              <a:t>Comité</a:t>
            </a:r>
            <a:endParaRPr lang="es-ES_tradnl" sz="1400" b="1" dirty="0">
              <a:solidFill>
                <a:schemeClr val="tx1"/>
              </a:solidFill>
              <a:latin typeface="Calibri" charset="0"/>
              <a:ea typeface="Calibri" charset="0"/>
              <a:cs typeface="Calibri" charset="0"/>
            </a:endParaRPr>
          </a:p>
        </p:txBody>
      </p:sp>
      <p:sp>
        <p:nvSpPr>
          <p:cNvPr id="3" name="CuadroTexto 2">
            <a:extLst>
              <a:ext uri="{FF2B5EF4-FFF2-40B4-BE49-F238E27FC236}">
                <a16:creationId xmlns:a16="http://schemas.microsoft.com/office/drawing/2014/main" id="{1EDF5332-5925-439C-93A7-9FFCB1E45E72}"/>
              </a:ext>
            </a:extLst>
          </p:cNvPr>
          <p:cNvSpPr txBox="1"/>
          <p:nvPr/>
        </p:nvSpPr>
        <p:spPr>
          <a:xfrm>
            <a:off x="2503192" y="3239045"/>
            <a:ext cx="591783" cy="246221"/>
          </a:xfrm>
          <a:prstGeom prst="rect">
            <a:avLst/>
          </a:prstGeom>
          <a:noFill/>
        </p:spPr>
        <p:txBody>
          <a:bodyPr wrap="square" rtlCol="0">
            <a:spAutoFit/>
          </a:bodyPr>
          <a:lstStyle/>
          <a:p>
            <a:r>
              <a:rPr lang="es-ES" sz="1000" dirty="0">
                <a:latin typeface="Calibri" panose="020F0502020204030204" pitchFamily="34" charset="0"/>
                <a:cs typeface="Calibri" panose="020F0502020204030204" pitchFamily="34" charset="0"/>
              </a:rPr>
              <a:t>Inicio</a:t>
            </a:r>
            <a:endParaRPr lang="es-PE" sz="1000" dirty="0">
              <a:latin typeface="Calibri" panose="020F0502020204030204" pitchFamily="34" charset="0"/>
              <a:cs typeface="Calibri" panose="020F0502020204030204" pitchFamily="34" charset="0"/>
            </a:endParaRPr>
          </a:p>
        </p:txBody>
      </p:sp>
      <p:cxnSp>
        <p:nvCxnSpPr>
          <p:cNvPr id="14" name="Conector recto de flecha 13">
            <a:extLst>
              <a:ext uri="{FF2B5EF4-FFF2-40B4-BE49-F238E27FC236}">
                <a16:creationId xmlns:a16="http://schemas.microsoft.com/office/drawing/2014/main" id="{0FD1A765-2995-4A56-A8A7-0FB74432A15E}"/>
              </a:ext>
            </a:extLst>
          </p:cNvPr>
          <p:cNvCxnSpPr>
            <a:cxnSpLocks/>
            <a:stCxn id="11" idx="6"/>
            <a:endCxn id="6" idx="1"/>
          </p:cNvCxnSpPr>
          <p:nvPr/>
        </p:nvCxnSpPr>
        <p:spPr>
          <a:xfrm>
            <a:off x="2846524" y="3057234"/>
            <a:ext cx="357775" cy="0"/>
          </a:xfrm>
          <a:prstGeom prst="straightConnector1">
            <a:avLst/>
          </a:prstGeom>
          <a:ln w="19050">
            <a:solidFill>
              <a:srgbClr val="714FA0"/>
            </a:solidFill>
            <a:tailEnd type="triangle"/>
          </a:ln>
        </p:spPr>
        <p:style>
          <a:lnRef idx="1">
            <a:schemeClr val="accent1"/>
          </a:lnRef>
          <a:fillRef idx="0">
            <a:schemeClr val="accent1"/>
          </a:fillRef>
          <a:effectRef idx="0">
            <a:schemeClr val="accent1"/>
          </a:effectRef>
          <a:fontRef idx="minor">
            <a:schemeClr val="tx1"/>
          </a:fontRef>
        </p:style>
      </p:cxnSp>
      <p:sp>
        <p:nvSpPr>
          <p:cNvPr id="128" name="Rectángulo redondeado 5">
            <a:extLst>
              <a:ext uri="{FF2B5EF4-FFF2-40B4-BE49-F238E27FC236}">
                <a16:creationId xmlns:a16="http://schemas.microsoft.com/office/drawing/2014/main" id="{A258EF89-DC66-4B94-AE4D-151103926DDA}"/>
              </a:ext>
            </a:extLst>
          </p:cNvPr>
          <p:cNvSpPr/>
          <p:nvPr/>
        </p:nvSpPr>
        <p:spPr>
          <a:xfrm>
            <a:off x="3270974" y="1731973"/>
            <a:ext cx="1051331" cy="482373"/>
          </a:xfrm>
          <a:prstGeom prst="roundRect">
            <a:avLst>
              <a:gd name="adj" fmla="val 8131"/>
            </a:avLst>
          </a:prstGeom>
          <a:solidFill>
            <a:srgbClr val="B9E7ED"/>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ctr"/>
          <a:lstStyle/>
          <a:p>
            <a:pPr algn="ctr"/>
            <a:r>
              <a:rPr lang="es-ES_tradnl" sz="1100" dirty="0">
                <a:solidFill>
                  <a:schemeClr val="tx1"/>
                </a:solidFill>
                <a:latin typeface="Calibri" charset="0"/>
                <a:ea typeface="Calibri" charset="0"/>
                <a:cs typeface="Calibri" charset="0"/>
              </a:rPr>
              <a:t>Revisar requisitos</a:t>
            </a:r>
          </a:p>
        </p:txBody>
      </p:sp>
      <p:sp>
        <p:nvSpPr>
          <p:cNvPr id="190" name="CuadroTexto 189">
            <a:extLst>
              <a:ext uri="{FF2B5EF4-FFF2-40B4-BE49-F238E27FC236}">
                <a16:creationId xmlns:a16="http://schemas.microsoft.com/office/drawing/2014/main" id="{2A7D72AD-0ED8-4A84-83B3-52D9B9EE5414}"/>
              </a:ext>
            </a:extLst>
          </p:cNvPr>
          <p:cNvSpPr txBox="1"/>
          <p:nvPr/>
        </p:nvSpPr>
        <p:spPr>
          <a:xfrm>
            <a:off x="2634669" y="374572"/>
            <a:ext cx="4239430" cy="338554"/>
          </a:xfrm>
          <a:prstGeom prst="rect">
            <a:avLst/>
          </a:prstGeom>
          <a:noFill/>
        </p:spPr>
        <p:txBody>
          <a:bodyPr wrap="none" rtlCol="0">
            <a:spAutoFit/>
          </a:bodyPr>
          <a:lstStyle/>
          <a:p>
            <a:r>
              <a:rPr lang="es-ES" sz="1600" b="1" dirty="0">
                <a:latin typeface="Calibri" panose="020F0502020204030204" pitchFamily="34" charset="0"/>
                <a:cs typeface="Calibri" panose="020F0502020204030204" pitchFamily="34" charset="0"/>
              </a:rPr>
              <a:t>Diagrama del proceso de Otorgamiento de Beca</a:t>
            </a:r>
            <a:endParaRPr lang="es-PE" sz="1600" b="1" dirty="0">
              <a:latin typeface="Calibri" panose="020F0502020204030204" pitchFamily="34" charset="0"/>
              <a:cs typeface="Calibri" panose="020F0502020204030204" pitchFamily="34" charset="0"/>
            </a:endParaRPr>
          </a:p>
        </p:txBody>
      </p:sp>
      <p:sp>
        <p:nvSpPr>
          <p:cNvPr id="84" name="Rectángulo redondeado 5">
            <a:extLst>
              <a:ext uri="{FF2B5EF4-FFF2-40B4-BE49-F238E27FC236}">
                <a16:creationId xmlns:a16="http://schemas.microsoft.com/office/drawing/2014/main" id="{64D83F69-44B3-42D3-B614-8FD3B3D7E5AA}"/>
              </a:ext>
            </a:extLst>
          </p:cNvPr>
          <p:cNvSpPr/>
          <p:nvPr/>
        </p:nvSpPr>
        <p:spPr>
          <a:xfrm>
            <a:off x="5156310" y="1731973"/>
            <a:ext cx="1051331" cy="482373"/>
          </a:xfrm>
          <a:prstGeom prst="roundRect">
            <a:avLst>
              <a:gd name="adj" fmla="val 8131"/>
            </a:avLst>
          </a:prstGeom>
          <a:solidFill>
            <a:srgbClr val="B9E7ED"/>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ctr"/>
          <a:lstStyle/>
          <a:p>
            <a:pPr algn="ctr"/>
            <a:r>
              <a:rPr lang="es-ES_tradnl" sz="1100" dirty="0">
                <a:solidFill>
                  <a:schemeClr val="tx1"/>
                </a:solidFill>
                <a:latin typeface="Calibri" charset="0"/>
                <a:ea typeface="Calibri" charset="0"/>
                <a:cs typeface="Calibri" charset="0"/>
              </a:rPr>
              <a:t>Solicitar Beca</a:t>
            </a:r>
          </a:p>
        </p:txBody>
      </p:sp>
      <p:sp>
        <p:nvSpPr>
          <p:cNvPr id="85" name="Rectángulo redondeado 5">
            <a:extLst>
              <a:ext uri="{FF2B5EF4-FFF2-40B4-BE49-F238E27FC236}">
                <a16:creationId xmlns:a16="http://schemas.microsoft.com/office/drawing/2014/main" id="{1C28B27A-37CC-4BF9-833D-CF071C9BD35B}"/>
              </a:ext>
            </a:extLst>
          </p:cNvPr>
          <p:cNvSpPr/>
          <p:nvPr/>
        </p:nvSpPr>
        <p:spPr>
          <a:xfrm>
            <a:off x="4481539" y="2816046"/>
            <a:ext cx="779216" cy="482373"/>
          </a:xfrm>
          <a:prstGeom prst="roundRect">
            <a:avLst>
              <a:gd name="adj" fmla="val 8131"/>
            </a:avLst>
          </a:prstGeom>
          <a:solidFill>
            <a:srgbClr val="B9E7ED"/>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ctr"/>
          <a:lstStyle/>
          <a:p>
            <a:pPr algn="ctr"/>
            <a:r>
              <a:rPr lang="es-ES_tradnl" sz="1000" dirty="0">
                <a:solidFill>
                  <a:schemeClr val="tx1"/>
                </a:solidFill>
                <a:latin typeface="Calibri" charset="0"/>
                <a:ea typeface="Calibri" charset="0"/>
                <a:cs typeface="Calibri" charset="0"/>
              </a:rPr>
              <a:t>Recibir solicitudes</a:t>
            </a:r>
          </a:p>
        </p:txBody>
      </p:sp>
      <p:cxnSp>
        <p:nvCxnSpPr>
          <p:cNvPr id="49" name="Conector: angular 48">
            <a:extLst>
              <a:ext uri="{FF2B5EF4-FFF2-40B4-BE49-F238E27FC236}">
                <a16:creationId xmlns:a16="http://schemas.microsoft.com/office/drawing/2014/main" id="{383538CA-CE7A-4353-B89D-80B867625EE3}"/>
              </a:ext>
            </a:extLst>
          </p:cNvPr>
          <p:cNvCxnSpPr>
            <a:stCxn id="6" idx="0"/>
            <a:endCxn id="128" idx="2"/>
          </p:cNvCxnSpPr>
          <p:nvPr/>
        </p:nvCxnSpPr>
        <p:spPr>
          <a:xfrm rot="5400000" flipH="1" flipV="1">
            <a:off x="3417720" y="2437127"/>
            <a:ext cx="601701" cy="156140"/>
          </a:xfrm>
          <a:prstGeom prst="bentConnector3">
            <a:avLst/>
          </a:prstGeom>
          <a:ln w="19050">
            <a:solidFill>
              <a:srgbClr val="714FA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Conector recto de flecha 50">
            <a:extLst>
              <a:ext uri="{FF2B5EF4-FFF2-40B4-BE49-F238E27FC236}">
                <a16:creationId xmlns:a16="http://schemas.microsoft.com/office/drawing/2014/main" id="{F3B8E101-9607-4237-A498-DBC17480FC6F}"/>
              </a:ext>
            </a:extLst>
          </p:cNvPr>
          <p:cNvCxnSpPr>
            <a:stCxn id="128" idx="3"/>
            <a:endCxn id="84" idx="1"/>
          </p:cNvCxnSpPr>
          <p:nvPr/>
        </p:nvCxnSpPr>
        <p:spPr>
          <a:xfrm>
            <a:off x="4322305" y="1973160"/>
            <a:ext cx="834005" cy="0"/>
          </a:xfrm>
          <a:prstGeom prst="straightConnector1">
            <a:avLst/>
          </a:prstGeom>
          <a:ln w="19050">
            <a:solidFill>
              <a:srgbClr val="714FA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ector: angular 52">
            <a:extLst>
              <a:ext uri="{FF2B5EF4-FFF2-40B4-BE49-F238E27FC236}">
                <a16:creationId xmlns:a16="http://schemas.microsoft.com/office/drawing/2014/main" id="{89913C15-DAC3-485D-9EE5-EB737C8D44FA}"/>
              </a:ext>
            </a:extLst>
          </p:cNvPr>
          <p:cNvCxnSpPr>
            <a:cxnSpLocks/>
            <a:stCxn id="84" idx="2"/>
            <a:endCxn id="85" idx="0"/>
          </p:cNvCxnSpPr>
          <p:nvPr/>
        </p:nvCxnSpPr>
        <p:spPr>
          <a:xfrm rot="5400000">
            <a:off x="4975712" y="2109782"/>
            <a:ext cx="601700" cy="810829"/>
          </a:xfrm>
          <a:prstGeom prst="bentConnector3">
            <a:avLst>
              <a:gd name="adj1" fmla="val 50000"/>
            </a:avLst>
          </a:prstGeom>
          <a:ln w="19050">
            <a:solidFill>
              <a:srgbClr val="714FA0"/>
            </a:solidFill>
            <a:tailEnd type="triangle"/>
          </a:ln>
        </p:spPr>
        <p:style>
          <a:lnRef idx="1">
            <a:schemeClr val="accent1"/>
          </a:lnRef>
          <a:fillRef idx="0">
            <a:schemeClr val="accent1"/>
          </a:fillRef>
          <a:effectRef idx="0">
            <a:schemeClr val="accent1"/>
          </a:effectRef>
          <a:fontRef idx="minor">
            <a:schemeClr val="tx1"/>
          </a:fontRef>
        </p:style>
      </p:cxnSp>
      <p:sp>
        <p:nvSpPr>
          <p:cNvPr id="124" name="Rectángulo redondeado 5">
            <a:extLst>
              <a:ext uri="{FF2B5EF4-FFF2-40B4-BE49-F238E27FC236}">
                <a16:creationId xmlns:a16="http://schemas.microsoft.com/office/drawing/2014/main" id="{68193940-EAE2-4E02-A5E3-DC28B397EBC2}"/>
              </a:ext>
            </a:extLst>
          </p:cNvPr>
          <p:cNvSpPr/>
          <p:nvPr/>
        </p:nvSpPr>
        <p:spPr>
          <a:xfrm>
            <a:off x="6142954" y="4361107"/>
            <a:ext cx="955061" cy="591875"/>
          </a:xfrm>
          <a:prstGeom prst="roundRect">
            <a:avLst>
              <a:gd name="adj" fmla="val 8131"/>
            </a:avLst>
          </a:prstGeom>
          <a:solidFill>
            <a:srgbClr val="B9E7ED"/>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ctr"/>
          <a:lstStyle/>
          <a:p>
            <a:pPr algn="ctr"/>
            <a:r>
              <a:rPr lang="es-ES_tradnl" sz="1000" dirty="0">
                <a:solidFill>
                  <a:schemeClr val="tx1"/>
                </a:solidFill>
                <a:latin typeface="Calibri" charset="0"/>
                <a:ea typeface="Calibri" charset="0"/>
                <a:cs typeface="Calibri" charset="0"/>
              </a:rPr>
              <a:t>Seleccionar estudiante</a:t>
            </a:r>
          </a:p>
        </p:txBody>
      </p:sp>
      <p:sp>
        <p:nvSpPr>
          <p:cNvPr id="125" name="Elipse 124">
            <a:extLst>
              <a:ext uri="{FF2B5EF4-FFF2-40B4-BE49-F238E27FC236}">
                <a16:creationId xmlns:a16="http://schemas.microsoft.com/office/drawing/2014/main" id="{B67F8CAB-1E1E-449A-8DEC-D8CF3A125AF1}"/>
              </a:ext>
            </a:extLst>
          </p:cNvPr>
          <p:cNvSpPr/>
          <p:nvPr/>
        </p:nvSpPr>
        <p:spPr>
          <a:xfrm>
            <a:off x="7889708" y="4527671"/>
            <a:ext cx="288963" cy="261610"/>
          </a:xfrm>
          <a:prstGeom prst="ellipse">
            <a:avLst/>
          </a:prstGeom>
          <a:solidFill>
            <a:srgbClr val="00B1C3"/>
          </a:solidFill>
          <a:ln w="19050">
            <a:solidFill>
              <a:srgbClr val="00B1C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000" dirty="0"/>
          </a:p>
        </p:txBody>
      </p:sp>
      <p:sp>
        <p:nvSpPr>
          <p:cNvPr id="126" name="CuadroTexto 125">
            <a:extLst>
              <a:ext uri="{FF2B5EF4-FFF2-40B4-BE49-F238E27FC236}">
                <a16:creationId xmlns:a16="http://schemas.microsoft.com/office/drawing/2014/main" id="{CADFB12E-FB54-4D05-9E53-F34D0FC631BD}"/>
              </a:ext>
            </a:extLst>
          </p:cNvPr>
          <p:cNvSpPr txBox="1"/>
          <p:nvPr/>
        </p:nvSpPr>
        <p:spPr>
          <a:xfrm>
            <a:off x="7889708" y="4777632"/>
            <a:ext cx="591783" cy="246221"/>
          </a:xfrm>
          <a:prstGeom prst="rect">
            <a:avLst/>
          </a:prstGeom>
          <a:noFill/>
        </p:spPr>
        <p:txBody>
          <a:bodyPr wrap="square" rtlCol="0">
            <a:spAutoFit/>
          </a:bodyPr>
          <a:lstStyle/>
          <a:p>
            <a:r>
              <a:rPr lang="es-ES" sz="1000" dirty="0">
                <a:latin typeface="Calibri" panose="020F0502020204030204" pitchFamily="34" charset="0"/>
                <a:cs typeface="Calibri" panose="020F0502020204030204" pitchFamily="34" charset="0"/>
              </a:rPr>
              <a:t>Fin</a:t>
            </a:r>
            <a:endParaRPr lang="es-PE" sz="1000" dirty="0">
              <a:latin typeface="Calibri" panose="020F0502020204030204" pitchFamily="34" charset="0"/>
              <a:cs typeface="Calibri" panose="020F0502020204030204" pitchFamily="34" charset="0"/>
            </a:endParaRPr>
          </a:p>
        </p:txBody>
      </p:sp>
      <p:cxnSp>
        <p:nvCxnSpPr>
          <p:cNvPr id="62" name="Conector recto de flecha 61">
            <a:extLst>
              <a:ext uri="{FF2B5EF4-FFF2-40B4-BE49-F238E27FC236}">
                <a16:creationId xmlns:a16="http://schemas.microsoft.com/office/drawing/2014/main" id="{8B4CD428-A57D-413B-A9C2-2643FB4D45C9}"/>
              </a:ext>
            </a:extLst>
          </p:cNvPr>
          <p:cNvCxnSpPr>
            <a:cxnSpLocks/>
            <a:stCxn id="124" idx="3"/>
            <a:endCxn id="125" idx="2"/>
          </p:cNvCxnSpPr>
          <p:nvPr/>
        </p:nvCxnSpPr>
        <p:spPr>
          <a:xfrm>
            <a:off x="7098015" y="4657045"/>
            <a:ext cx="791693" cy="1431"/>
          </a:xfrm>
          <a:prstGeom prst="straightConnector1">
            <a:avLst/>
          </a:prstGeom>
          <a:ln w="19050">
            <a:solidFill>
              <a:srgbClr val="714FA0"/>
            </a:solidFill>
            <a:tailEnd type="triangle"/>
          </a:ln>
        </p:spPr>
        <p:style>
          <a:lnRef idx="1">
            <a:schemeClr val="accent1"/>
          </a:lnRef>
          <a:fillRef idx="0">
            <a:schemeClr val="accent1"/>
          </a:fillRef>
          <a:effectRef idx="0">
            <a:schemeClr val="accent1"/>
          </a:effectRef>
          <a:fontRef idx="minor">
            <a:schemeClr val="tx1"/>
          </a:fontRef>
        </p:style>
      </p:cxnSp>
      <p:cxnSp>
        <p:nvCxnSpPr>
          <p:cNvPr id="64" name="Conector: angular 63">
            <a:extLst>
              <a:ext uri="{FF2B5EF4-FFF2-40B4-BE49-F238E27FC236}">
                <a16:creationId xmlns:a16="http://schemas.microsoft.com/office/drawing/2014/main" id="{C0E2F1E2-0F83-4F61-A0C7-FD309BF5D000}"/>
              </a:ext>
            </a:extLst>
          </p:cNvPr>
          <p:cNvCxnSpPr>
            <a:cxnSpLocks/>
            <a:stCxn id="34" idx="2"/>
            <a:endCxn id="124" idx="0"/>
          </p:cNvCxnSpPr>
          <p:nvPr/>
        </p:nvCxnSpPr>
        <p:spPr>
          <a:xfrm rot="5400000">
            <a:off x="6117342" y="3857211"/>
            <a:ext cx="1007040" cy="753"/>
          </a:xfrm>
          <a:prstGeom prst="bentConnector3">
            <a:avLst/>
          </a:prstGeom>
          <a:ln w="19050">
            <a:solidFill>
              <a:srgbClr val="714FA0"/>
            </a:solidFill>
            <a:tailEnd type="triangle"/>
          </a:ln>
        </p:spPr>
        <p:style>
          <a:lnRef idx="1">
            <a:schemeClr val="accent1"/>
          </a:lnRef>
          <a:fillRef idx="0">
            <a:schemeClr val="accent1"/>
          </a:fillRef>
          <a:effectRef idx="0">
            <a:schemeClr val="accent1"/>
          </a:effectRef>
          <a:fontRef idx="minor">
            <a:schemeClr val="tx1"/>
          </a:fontRef>
        </p:style>
      </p:cxnSp>
      <p:sp>
        <p:nvSpPr>
          <p:cNvPr id="34" name="Rectángulo redondeado 5">
            <a:extLst>
              <a:ext uri="{FF2B5EF4-FFF2-40B4-BE49-F238E27FC236}">
                <a16:creationId xmlns:a16="http://schemas.microsoft.com/office/drawing/2014/main" id="{250E6E2C-168A-4D3A-8BFF-680E834DB5A4}"/>
              </a:ext>
            </a:extLst>
          </p:cNvPr>
          <p:cNvSpPr/>
          <p:nvPr/>
        </p:nvSpPr>
        <p:spPr>
          <a:xfrm>
            <a:off x="6143707" y="2762192"/>
            <a:ext cx="955061" cy="591875"/>
          </a:xfrm>
          <a:prstGeom prst="roundRect">
            <a:avLst>
              <a:gd name="adj" fmla="val 8131"/>
            </a:avLst>
          </a:prstGeom>
          <a:solidFill>
            <a:srgbClr val="B9E7ED"/>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ctr"/>
          <a:lstStyle/>
          <a:p>
            <a:pPr algn="ctr"/>
            <a:r>
              <a:rPr lang="es-ES_tradnl" sz="1000" dirty="0">
                <a:solidFill>
                  <a:schemeClr val="tx1"/>
                </a:solidFill>
                <a:latin typeface="Calibri" charset="0"/>
                <a:ea typeface="Calibri" charset="0"/>
                <a:cs typeface="Calibri" charset="0"/>
              </a:rPr>
              <a:t>Evaluar candidato</a:t>
            </a:r>
          </a:p>
        </p:txBody>
      </p:sp>
      <p:sp>
        <p:nvSpPr>
          <p:cNvPr id="38" name="Más 9">
            <a:extLst>
              <a:ext uri="{FF2B5EF4-FFF2-40B4-BE49-F238E27FC236}">
                <a16:creationId xmlns:a16="http://schemas.microsoft.com/office/drawing/2014/main" id="{D1F5BF59-02AA-4BF8-B539-F9F0797A1FAC}"/>
              </a:ext>
            </a:extLst>
          </p:cNvPr>
          <p:cNvSpPr/>
          <p:nvPr/>
        </p:nvSpPr>
        <p:spPr>
          <a:xfrm>
            <a:off x="6567262" y="3190112"/>
            <a:ext cx="130175" cy="127287"/>
          </a:xfrm>
          <a:prstGeom prst="mathPlus">
            <a:avLst/>
          </a:prstGeom>
          <a:solidFill>
            <a:srgbClr val="00B1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39" name="Rectángulo redondeado 8">
            <a:extLst>
              <a:ext uri="{FF2B5EF4-FFF2-40B4-BE49-F238E27FC236}">
                <a16:creationId xmlns:a16="http://schemas.microsoft.com/office/drawing/2014/main" id="{B53F4DCB-BA94-4ADC-89D0-97778FF40A23}"/>
              </a:ext>
            </a:extLst>
          </p:cNvPr>
          <p:cNvSpPr/>
          <p:nvPr/>
        </p:nvSpPr>
        <p:spPr>
          <a:xfrm>
            <a:off x="6550331" y="3196940"/>
            <a:ext cx="141643" cy="109507"/>
          </a:xfrm>
          <a:prstGeom prst="roundRect">
            <a:avLst/>
          </a:prstGeom>
          <a:noFill/>
          <a:ln w="12700">
            <a:solidFill>
              <a:srgbClr val="00B1C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cxnSp>
        <p:nvCxnSpPr>
          <p:cNvPr id="41" name="Conector recto de flecha 40">
            <a:extLst>
              <a:ext uri="{FF2B5EF4-FFF2-40B4-BE49-F238E27FC236}">
                <a16:creationId xmlns:a16="http://schemas.microsoft.com/office/drawing/2014/main" id="{6B1988BC-26D9-4A16-9F35-F55B96CFEAC4}"/>
              </a:ext>
            </a:extLst>
          </p:cNvPr>
          <p:cNvCxnSpPr>
            <a:cxnSpLocks/>
            <a:stCxn id="85" idx="3"/>
            <a:endCxn id="34" idx="1"/>
          </p:cNvCxnSpPr>
          <p:nvPr/>
        </p:nvCxnSpPr>
        <p:spPr>
          <a:xfrm>
            <a:off x="5260755" y="3057233"/>
            <a:ext cx="882952" cy="897"/>
          </a:xfrm>
          <a:prstGeom prst="straightConnector1">
            <a:avLst/>
          </a:prstGeom>
          <a:ln w="19050">
            <a:solidFill>
              <a:srgbClr val="714FA0"/>
            </a:solidFill>
            <a:tailEnd type="triangle"/>
          </a:ln>
        </p:spPr>
        <p:style>
          <a:lnRef idx="1">
            <a:schemeClr val="accent1"/>
          </a:lnRef>
          <a:fillRef idx="0">
            <a:schemeClr val="accent1"/>
          </a:fillRef>
          <a:effectRef idx="0">
            <a:schemeClr val="accent1"/>
          </a:effectRef>
          <a:fontRef idx="minor">
            <a:schemeClr val="tx1"/>
          </a:fontRef>
        </p:style>
      </p:cxnSp>
      <p:sp>
        <p:nvSpPr>
          <p:cNvPr id="44" name="Rectángulo 43">
            <a:extLst>
              <a:ext uri="{FF2B5EF4-FFF2-40B4-BE49-F238E27FC236}">
                <a16:creationId xmlns:a16="http://schemas.microsoft.com/office/drawing/2014/main" id="{A42E0951-09DC-47A9-8318-3245D5519781}"/>
              </a:ext>
            </a:extLst>
          </p:cNvPr>
          <p:cNvSpPr/>
          <p:nvPr/>
        </p:nvSpPr>
        <p:spPr>
          <a:xfrm>
            <a:off x="5854740" y="2657503"/>
            <a:ext cx="1531487" cy="8936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Tree>
    <p:extLst>
      <p:ext uri="{BB962C8B-B14F-4D97-AF65-F5344CB8AC3E}">
        <p14:creationId xmlns:p14="http://schemas.microsoft.com/office/powerpoint/2010/main" val="23424266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1" name="Tabla 140"/>
          <p:cNvGraphicFramePr>
            <a:graphicFrameLocks noGrp="1"/>
          </p:cNvGraphicFramePr>
          <p:nvPr>
            <p:extLst>
              <p:ext uri="{D42A27DB-BD31-4B8C-83A1-F6EECF244321}">
                <p14:modId xmlns:p14="http://schemas.microsoft.com/office/powerpoint/2010/main" val="1689245556"/>
              </p:ext>
            </p:extLst>
          </p:nvPr>
        </p:nvGraphicFramePr>
        <p:xfrm>
          <a:off x="1824734" y="1201799"/>
          <a:ext cx="7205714" cy="4135761"/>
        </p:xfrm>
        <a:graphic>
          <a:graphicData uri="http://schemas.openxmlformats.org/drawingml/2006/table">
            <a:tbl>
              <a:tblPr firstRow="1" bandRow="1">
                <a:tableStyleId>{5C22544A-7EE6-4342-B048-85BDC9FD1C3A}</a:tableStyleId>
              </a:tblPr>
              <a:tblGrid>
                <a:gridCol w="237485">
                  <a:extLst>
                    <a:ext uri="{9D8B030D-6E8A-4147-A177-3AD203B41FA5}">
                      <a16:colId xmlns:a16="http://schemas.microsoft.com/office/drawing/2014/main" val="20000"/>
                    </a:ext>
                  </a:extLst>
                </a:gridCol>
                <a:gridCol w="6968229">
                  <a:extLst>
                    <a:ext uri="{9D8B030D-6E8A-4147-A177-3AD203B41FA5}">
                      <a16:colId xmlns:a16="http://schemas.microsoft.com/office/drawing/2014/main" val="20001"/>
                    </a:ext>
                  </a:extLst>
                </a:gridCol>
              </a:tblGrid>
              <a:tr h="1246170">
                <a:tc rowSpan="3">
                  <a:txBody>
                    <a:bodyPr/>
                    <a:lstStyle/>
                    <a:p>
                      <a:endParaRPr lang="es-ES_tradnl" dirty="0"/>
                    </a:p>
                  </a:txBody>
                  <a:tcPr>
                    <a:lnL w="12700" cap="flat" cmpd="sng" algn="ctr">
                      <a:solidFill>
                        <a:srgbClr val="808799"/>
                      </a:solidFill>
                      <a:prstDash val="solid"/>
                      <a:round/>
                      <a:headEnd type="none" w="med" len="med"/>
                      <a:tailEnd type="none" w="med" len="med"/>
                    </a:lnL>
                    <a:lnR w="12700" cap="flat" cmpd="sng" algn="ctr">
                      <a:solidFill>
                        <a:srgbClr val="808799"/>
                      </a:solidFill>
                      <a:prstDash val="solid"/>
                      <a:round/>
                      <a:headEnd type="none" w="med" len="med"/>
                      <a:tailEnd type="none" w="med" len="med"/>
                    </a:lnR>
                    <a:lnT w="12700" cap="flat" cmpd="sng" algn="ctr">
                      <a:solidFill>
                        <a:srgbClr val="808799"/>
                      </a:solidFill>
                      <a:prstDash val="solid"/>
                      <a:round/>
                      <a:headEnd type="none" w="med" len="med"/>
                      <a:tailEnd type="none" w="med" len="med"/>
                    </a:lnT>
                    <a:lnB w="12700" cap="flat" cmpd="sng" algn="ctr">
                      <a:solidFill>
                        <a:srgbClr val="808799"/>
                      </a:solidFill>
                      <a:prstDash val="solid"/>
                      <a:round/>
                      <a:headEnd type="none" w="med" len="med"/>
                      <a:tailEnd type="none" w="med" len="med"/>
                    </a:lnB>
                    <a:solidFill>
                      <a:schemeClr val="bg1"/>
                    </a:solidFill>
                  </a:tcPr>
                </a:tc>
                <a:tc>
                  <a:txBody>
                    <a:bodyPr/>
                    <a:lstStyle/>
                    <a:p>
                      <a:endParaRPr lang="es-ES_tradnl" dirty="0"/>
                    </a:p>
                  </a:txBody>
                  <a:tcPr>
                    <a:lnL w="12700" cap="flat" cmpd="sng" algn="ctr">
                      <a:solidFill>
                        <a:srgbClr val="808799"/>
                      </a:solidFill>
                      <a:prstDash val="solid"/>
                      <a:round/>
                      <a:headEnd type="none" w="med" len="med"/>
                      <a:tailEnd type="none" w="med" len="med"/>
                    </a:lnL>
                    <a:lnR w="12700" cap="flat" cmpd="sng" algn="ctr">
                      <a:solidFill>
                        <a:srgbClr val="808799"/>
                      </a:solidFill>
                      <a:prstDash val="solid"/>
                      <a:round/>
                      <a:headEnd type="none" w="med" len="med"/>
                      <a:tailEnd type="none" w="med" len="med"/>
                    </a:lnR>
                    <a:lnT w="12700" cap="flat" cmpd="sng" algn="ctr">
                      <a:solidFill>
                        <a:srgbClr val="808799"/>
                      </a:solidFill>
                      <a:prstDash val="solid"/>
                      <a:round/>
                      <a:headEnd type="none" w="med" len="med"/>
                      <a:tailEnd type="none" w="med" len="med"/>
                    </a:lnT>
                    <a:lnB w="12700" cap="flat" cmpd="sng" algn="ctr">
                      <a:solidFill>
                        <a:srgbClr val="808799"/>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1601023">
                <a:tc vMerge="1">
                  <a:txBody>
                    <a:bodyPr/>
                    <a:lstStyle/>
                    <a:p>
                      <a:endParaRPr lang="es-ES_tradnl"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s-ES_tradnl" dirty="0"/>
                    </a:p>
                  </a:txBody>
                  <a:tcPr>
                    <a:lnL w="12700" cap="flat" cmpd="sng" algn="ctr">
                      <a:solidFill>
                        <a:srgbClr val="808799"/>
                      </a:solidFill>
                      <a:prstDash val="solid"/>
                      <a:round/>
                      <a:headEnd type="none" w="med" len="med"/>
                      <a:tailEnd type="none" w="med" len="med"/>
                    </a:lnL>
                    <a:lnR w="12700" cap="flat" cmpd="sng" algn="ctr">
                      <a:solidFill>
                        <a:srgbClr val="808799"/>
                      </a:solidFill>
                      <a:prstDash val="solid"/>
                      <a:round/>
                      <a:headEnd type="none" w="med" len="med"/>
                      <a:tailEnd type="none" w="med" len="med"/>
                    </a:lnR>
                    <a:lnT w="12700" cap="flat" cmpd="sng" algn="ctr">
                      <a:solidFill>
                        <a:srgbClr val="808799"/>
                      </a:solidFill>
                      <a:prstDash val="solid"/>
                      <a:round/>
                      <a:headEnd type="none" w="med" len="med"/>
                      <a:tailEnd type="none" w="med" len="med"/>
                    </a:lnT>
                    <a:lnB w="12700" cap="flat" cmpd="sng" algn="ctr">
                      <a:solidFill>
                        <a:srgbClr val="808799"/>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1288568">
                <a:tc vMerge="1">
                  <a:txBody>
                    <a:bodyPr/>
                    <a:lstStyle/>
                    <a:p>
                      <a:endParaRPr lang="es-ES_tradnl"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s-ES_tradnl" dirty="0"/>
                    </a:p>
                  </a:txBody>
                  <a:tcPr>
                    <a:lnL w="12700" cap="flat" cmpd="sng" algn="ctr">
                      <a:solidFill>
                        <a:srgbClr val="808799"/>
                      </a:solidFill>
                      <a:prstDash val="solid"/>
                      <a:round/>
                      <a:headEnd type="none" w="med" len="med"/>
                      <a:tailEnd type="none" w="med" len="med"/>
                    </a:lnL>
                    <a:lnR w="12700" cap="flat" cmpd="sng" algn="ctr">
                      <a:solidFill>
                        <a:srgbClr val="808799"/>
                      </a:solidFill>
                      <a:prstDash val="solid"/>
                      <a:round/>
                      <a:headEnd type="none" w="med" len="med"/>
                      <a:tailEnd type="none" w="med" len="med"/>
                    </a:lnR>
                    <a:lnT w="12700" cap="flat" cmpd="sng" algn="ctr">
                      <a:solidFill>
                        <a:srgbClr val="808799"/>
                      </a:solidFill>
                      <a:prstDash val="solid"/>
                      <a:round/>
                      <a:headEnd type="none" w="med" len="med"/>
                      <a:tailEnd type="none" w="med" len="med"/>
                    </a:lnT>
                    <a:lnB w="12700" cap="flat" cmpd="sng" algn="ctr">
                      <a:solidFill>
                        <a:srgbClr val="808799"/>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bl>
          </a:graphicData>
        </a:graphic>
      </p:graphicFrame>
      <p:sp>
        <p:nvSpPr>
          <p:cNvPr id="2" name="Rectangle 5"/>
          <p:cNvSpPr/>
          <p:nvPr/>
        </p:nvSpPr>
        <p:spPr>
          <a:xfrm>
            <a:off x="503238" y="377440"/>
            <a:ext cx="2430462"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s-PE" sz="1000" dirty="0">
                <a:solidFill>
                  <a:schemeClr val="bg1">
                    <a:lumMod val="65000"/>
                  </a:schemeClr>
                </a:solidFill>
                <a:latin typeface="Calibri" charset="0"/>
                <a:ea typeface="Calibri" charset="0"/>
                <a:cs typeface="Calibri" charset="0"/>
              </a:rPr>
              <a:t>DIAGRAMA DE PROCESOS</a:t>
            </a:r>
          </a:p>
        </p:txBody>
      </p:sp>
      <p:sp>
        <p:nvSpPr>
          <p:cNvPr id="6" name="Rectángulo redondeado 5"/>
          <p:cNvSpPr/>
          <p:nvPr/>
        </p:nvSpPr>
        <p:spPr>
          <a:xfrm>
            <a:off x="2804249" y="2997022"/>
            <a:ext cx="872401" cy="482373"/>
          </a:xfrm>
          <a:prstGeom prst="roundRect">
            <a:avLst>
              <a:gd name="adj" fmla="val 8131"/>
            </a:avLst>
          </a:prstGeom>
          <a:solidFill>
            <a:srgbClr val="B9E7ED"/>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ctr"/>
          <a:lstStyle/>
          <a:p>
            <a:pPr algn="ctr"/>
            <a:r>
              <a:rPr lang="es-ES_tradnl" sz="1000" dirty="0">
                <a:solidFill>
                  <a:schemeClr val="tx1"/>
                </a:solidFill>
                <a:latin typeface="Calibri" charset="0"/>
                <a:ea typeface="Calibri" charset="0"/>
                <a:cs typeface="Calibri" charset="0"/>
              </a:rPr>
              <a:t>Abrir convocatoria</a:t>
            </a:r>
          </a:p>
        </p:txBody>
      </p:sp>
      <p:sp>
        <p:nvSpPr>
          <p:cNvPr id="11" name="Elipse 10"/>
          <p:cNvSpPr/>
          <p:nvPr/>
        </p:nvSpPr>
        <p:spPr>
          <a:xfrm>
            <a:off x="2157511" y="3107404"/>
            <a:ext cx="288963" cy="261610"/>
          </a:xfrm>
          <a:prstGeom prst="ellipse">
            <a:avLst/>
          </a:prstGeom>
          <a:solidFill>
            <a:srgbClr val="00B1C3"/>
          </a:solidFill>
          <a:ln w="19050">
            <a:solidFill>
              <a:srgbClr val="00B1C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000" dirty="0"/>
          </a:p>
        </p:txBody>
      </p:sp>
      <p:sp>
        <p:nvSpPr>
          <p:cNvPr id="146" name="Rectángulo 145"/>
          <p:cNvSpPr/>
          <p:nvPr/>
        </p:nvSpPr>
        <p:spPr>
          <a:xfrm>
            <a:off x="1824733" y="912812"/>
            <a:ext cx="7205714" cy="217597"/>
          </a:xfrm>
          <a:prstGeom prst="rect">
            <a:avLst/>
          </a:prstGeom>
          <a:noFill/>
          <a:ln w="19050">
            <a:solidFill>
              <a:srgbClr val="92C24E"/>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sz="1300" b="1" dirty="0">
                <a:solidFill>
                  <a:schemeClr val="tx1"/>
                </a:solidFill>
                <a:latin typeface="Calibri" charset="0"/>
                <a:ea typeface="Calibri" charset="0"/>
                <a:cs typeface="Calibri" charset="0"/>
              </a:rPr>
              <a:t>¿QUÉ?</a:t>
            </a:r>
          </a:p>
        </p:txBody>
      </p:sp>
      <p:sp>
        <p:nvSpPr>
          <p:cNvPr id="147" name="Rectángulo 146"/>
          <p:cNvSpPr/>
          <p:nvPr/>
        </p:nvSpPr>
        <p:spPr>
          <a:xfrm>
            <a:off x="113552" y="918151"/>
            <a:ext cx="1641666" cy="4419409"/>
          </a:xfrm>
          <a:prstGeom prst="rect">
            <a:avLst/>
          </a:prstGeom>
          <a:noFill/>
          <a:ln w="19050">
            <a:solidFill>
              <a:srgbClr val="EE463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s-ES_tradnl" sz="1300" b="1">
                <a:solidFill>
                  <a:schemeClr val="tx1"/>
                </a:solidFill>
                <a:latin typeface="Calibri" charset="0"/>
                <a:ea typeface="Calibri" charset="0"/>
                <a:cs typeface="Calibri" charset="0"/>
              </a:rPr>
              <a:t>¿QUIÉN?</a:t>
            </a:r>
            <a:endParaRPr lang="es-ES_tradnl" sz="1300" b="1" dirty="0">
              <a:solidFill>
                <a:schemeClr val="tx1"/>
              </a:solidFill>
              <a:latin typeface="Calibri" charset="0"/>
              <a:ea typeface="Calibri" charset="0"/>
              <a:cs typeface="Calibri" charset="0"/>
            </a:endParaRPr>
          </a:p>
        </p:txBody>
      </p:sp>
      <p:sp>
        <p:nvSpPr>
          <p:cNvPr id="148" name="Rectángulo redondeado 147"/>
          <p:cNvSpPr/>
          <p:nvPr/>
        </p:nvSpPr>
        <p:spPr>
          <a:xfrm>
            <a:off x="168635" y="1277486"/>
            <a:ext cx="1534160" cy="1235386"/>
          </a:xfrm>
          <a:prstGeom prst="roundRect">
            <a:avLst>
              <a:gd name="adj" fmla="val 11258"/>
            </a:avLst>
          </a:prstGeom>
          <a:solidFill>
            <a:srgbClr val="FEC9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b="1" dirty="0">
                <a:solidFill>
                  <a:schemeClr val="tx1"/>
                </a:solidFill>
                <a:latin typeface="Calibri" charset="0"/>
                <a:ea typeface="Calibri" charset="0"/>
                <a:cs typeface="Calibri" charset="0"/>
              </a:rPr>
              <a:t>Solicitante</a:t>
            </a:r>
            <a:endParaRPr lang="es-ES_tradnl" sz="1400" b="1" dirty="0">
              <a:solidFill>
                <a:schemeClr val="tx1"/>
              </a:solidFill>
              <a:latin typeface="Calibri" charset="0"/>
              <a:ea typeface="Calibri" charset="0"/>
              <a:cs typeface="Calibri" charset="0"/>
            </a:endParaRPr>
          </a:p>
        </p:txBody>
      </p:sp>
      <p:sp>
        <p:nvSpPr>
          <p:cNvPr id="149" name="Rectángulo redondeado 148"/>
          <p:cNvSpPr/>
          <p:nvPr/>
        </p:nvSpPr>
        <p:spPr>
          <a:xfrm>
            <a:off x="181251" y="2609612"/>
            <a:ext cx="1534160" cy="1257417"/>
          </a:xfrm>
          <a:prstGeom prst="roundRect">
            <a:avLst>
              <a:gd name="adj" fmla="val 5959"/>
            </a:avLst>
          </a:prstGeom>
          <a:solidFill>
            <a:srgbClr val="FEC9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b="1" dirty="0">
                <a:solidFill>
                  <a:schemeClr val="tx1"/>
                </a:solidFill>
                <a:latin typeface="Calibri" charset="0"/>
                <a:ea typeface="Calibri" charset="0"/>
                <a:cs typeface="Calibri" charset="0"/>
              </a:rPr>
              <a:t>Asistente del comité</a:t>
            </a:r>
            <a:endParaRPr lang="es-ES_tradnl" sz="1400" b="1" dirty="0">
              <a:solidFill>
                <a:schemeClr val="tx1"/>
              </a:solidFill>
              <a:latin typeface="Calibri" charset="0"/>
              <a:ea typeface="Calibri" charset="0"/>
              <a:cs typeface="Calibri" charset="0"/>
            </a:endParaRPr>
          </a:p>
        </p:txBody>
      </p:sp>
      <p:sp>
        <p:nvSpPr>
          <p:cNvPr id="150" name="Rectángulo redondeado 149"/>
          <p:cNvSpPr/>
          <p:nvPr/>
        </p:nvSpPr>
        <p:spPr>
          <a:xfrm>
            <a:off x="169247" y="3984602"/>
            <a:ext cx="1534160" cy="1235385"/>
          </a:xfrm>
          <a:prstGeom prst="roundRect">
            <a:avLst>
              <a:gd name="adj" fmla="val 6558"/>
            </a:avLst>
          </a:prstGeom>
          <a:solidFill>
            <a:srgbClr val="FEC9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b="1" dirty="0">
                <a:solidFill>
                  <a:schemeClr val="tx1"/>
                </a:solidFill>
                <a:latin typeface="Calibri" charset="0"/>
                <a:ea typeface="Calibri" charset="0"/>
                <a:cs typeface="Calibri" charset="0"/>
              </a:rPr>
              <a:t>Comité</a:t>
            </a:r>
            <a:endParaRPr lang="es-ES_tradnl" sz="1400" b="1" dirty="0">
              <a:solidFill>
                <a:schemeClr val="tx1"/>
              </a:solidFill>
              <a:latin typeface="Calibri" charset="0"/>
              <a:ea typeface="Calibri" charset="0"/>
              <a:cs typeface="Calibri" charset="0"/>
            </a:endParaRPr>
          </a:p>
        </p:txBody>
      </p:sp>
      <p:sp>
        <p:nvSpPr>
          <p:cNvPr id="3" name="CuadroTexto 2">
            <a:extLst>
              <a:ext uri="{FF2B5EF4-FFF2-40B4-BE49-F238E27FC236}">
                <a16:creationId xmlns:a16="http://schemas.microsoft.com/office/drawing/2014/main" id="{1EDF5332-5925-439C-93A7-9FFCB1E45E72}"/>
              </a:ext>
            </a:extLst>
          </p:cNvPr>
          <p:cNvSpPr txBox="1"/>
          <p:nvPr/>
        </p:nvSpPr>
        <p:spPr>
          <a:xfrm>
            <a:off x="2103142" y="3420020"/>
            <a:ext cx="591783" cy="246221"/>
          </a:xfrm>
          <a:prstGeom prst="rect">
            <a:avLst/>
          </a:prstGeom>
          <a:noFill/>
        </p:spPr>
        <p:txBody>
          <a:bodyPr wrap="square" rtlCol="0">
            <a:spAutoFit/>
          </a:bodyPr>
          <a:lstStyle/>
          <a:p>
            <a:r>
              <a:rPr lang="es-ES" sz="1000" dirty="0">
                <a:latin typeface="Calibri" panose="020F0502020204030204" pitchFamily="34" charset="0"/>
                <a:cs typeface="Calibri" panose="020F0502020204030204" pitchFamily="34" charset="0"/>
              </a:rPr>
              <a:t>Inicio</a:t>
            </a:r>
            <a:endParaRPr lang="es-PE" sz="1000" dirty="0">
              <a:latin typeface="Calibri" panose="020F0502020204030204" pitchFamily="34" charset="0"/>
              <a:cs typeface="Calibri" panose="020F0502020204030204" pitchFamily="34" charset="0"/>
            </a:endParaRPr>
          </a:p>
        </p:txBody>
      </p:sp>
      <p:cxnSp>
        <p:nvCxnSpPr>
          <p:cNvPr id="14" name="Conector recto de flecha 13">
            <a:extLst>
              <a:ext uri="{FF2B5EF4-FFF2-40B4-BE49-F238E27FC236}">
                <a16:creationId xmlns:a16="http://schemas.microsoft.com/office/drawing/2014/main" id="{0FD1A765-2995-4A56-A8A7-0FB74432A15E}"/>
              </a:ext>
            </a:extLst>
          </p:cNvPr>
          <p:cNvCxnSpPr>
            <a:cxnSpLocks/>
            <a:stCxn id="11" idx="6"/>
            <a:endCxn id="6" idx="1"/>
          </p:cNvCxnSpPr>
          <p:nvPr/>
        </p:nvCxnSpPr>
        <p:spPr>
          <a:xfrm>
            <a:off x="2446474" y="3238209"/>
            <a:ext cx="357775" cy="0"/>
          </a:xfrm>
          <a:prstGeom prst="straightConnector1">
            <a:avLst/>
          </a:prstGeom>
          <a:ln w="19050">
            <a:solidFill>
              <a:srgbClr val="714FA0"/>
            </a:solidFill>
            <a:tailEnd type="triangle"/>
          </a:ln>
        </p:spPr>
        <p:style>
          <a:lnRef idx="1">
            <a:schemeClr val="accent1"/>
          </a:lnRef>
          <a:fillRef idx="0">
            <a:schemeClr val="accent1"/>
          </a:fillRef>
          <a:effectRef idx="0">
            <a:schemeClr val="accent1"/>
          </a:effectRef>
          <a:fontRef idx="minor">
            <a:schemeClr val="tx1"/>
          </a:fontRef>
        </p:style>
      </p:cxnSp>
      <p:sp>
        <p:nvSpPr>
          <p:cNvPr id="128" name="Rectángulo redondeado 5">
            <a:extLst>
              <a:ext uri="{FF2B5EF4-FFF2-40B4-BE49-F238E27FC236}">
                <a16:creationId xmlns:a16="http://schemas.microsoft.com/office/drawing/2014/main" id="{A258EF89-DC66-4B94-AE4D-151103926DDA}"/>
              </a:ext>
            </a:extLst>
          </p:cNvPr>
          <p:cNvSpPr/>
          <p:nvPr/>
        </p:nvSpPr>
        <p:spPr>
          <a:xfrm>
            <a:off x="2713448" y="1568306"/>
            <a:ext cx="1051331" cy="482373"/>
          </a:xfrm>
          <a:prstGeom prst="roundRect">
            <a:avLst>
              <a:gd name="adj" fmla="val 8131"/>
            </a:avLst>
          </a:prstGeom>
          <a:solidFill>
            <a:srgbClr val="B9E7ED"/>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ctr"/>
          <a:lstStyle/>
          <a:p>
            <a:pPr algn="ctr"/>
            <a:r>
              <a:rPr lang="es-ES_tradnl" sz="1100" dirty="0">
                <a:solidFill>
                  <a:schemeClr val="tx1"/>
                </a:solidFill>
                <a:latin typeface="Calibri" charset="0"/>
                <a:ea typeface="Calibri" charset="0"/>
                <a:cs typeface="Calibri" charset="0"/>
              </a:rPr>
              <a:t>Revisar requisitos</a:t>
            </a:r>
          </a:p>
        </p:txBody>
      </p:sp>
      <p:sp>
        <p:nvSpPr>
          <p:cNvPr id="190" name="CuadroTexto 189">
            <a:extLst>
              <a:ext uri="{FF2B5EF4-FFF2-40B4-BE49-F238E27FC236}">
                <a16:creationId xmlns:a16="http://schemas.microsoft.com/office/drawing/2014/main" id="{2A7D72AD-0ED8-4A84-83B3-52D9B9EE5414}"/>
              </a:ext>
            </a:extLst>
          </p:cNvPr>
          <p:cNvSpPr txBox="1"/>
          <p:nvPr/>
        </p:nvSpPr>
        <p:spPr>
          <a:xfrm>
            <a:off x="2585058" y="182971"/>
            <a:ext cx="5651465" cy="584775"/>
          </a:xfrm>
          <a:prstGeom prst="rect">
            <a:avLst/>
          </a:prstGeom>
          <a:noFill/>
        </p:spPr>
        <p:txBody>
          <a:bodyPr wrap="square" rtlCol="0">
            <a:spAutoFit/>
          </a:bodyPr>
          <a:lstStyle/>
          <a:p>
            <a:pPr algn="ctr"/>
            <a:r>
              <a:rPr lang="es-ES" sz="1600" b="1" dirty="0">
                <a:latin typeface="Calibri" panose="020F0502020204030204" pitchFamily="34" charset="0"/>
                <a:cs typeface="Calibri" panose="020F0502020204030204" pitchFamily="34" charset="0"/>
              </a:rPr>
              <a:t>Diagrama del proceso de “Otorgamiento de Beca” con Subproceso “Evaluar candidato”</a:t>
            </a:r>
            <a:endParaRPr lang="es-PE" sz="1600" b="1" dirty="0">
              <a:latin typeface="Calibri" panose="020F0502020204030204" pitchFamily="34" charset="0"/>
              <a:cs typeface="Calibri" panose="020F0502020204030204" pitchFamily="34" charset="0"/>
            </a:endParaRPr>
          </a:p>
        </p:txBody>
      </p:sp>
      <p:sp>
        <p:nvSpPr>
          <p:cNvPr id="84" name="Rectángulo redondeado 5">
            <a:extLst>
              <a:ext uri="{FF2B5EF4-FFF2-40B4-BE49-F238E27FC236}">
                <a16:creationId xmlns:a16="http://schemas.microsoft.com/office/drawing/2014/main" id="{64D83F69-44B3-42D3-B614-8FD3B3D7E5AA}"/>
              </a:ext>
            </a:extLst>
          </p:cNvPr>
          <p:cNvSpPr/>
          <p:nvPr/>
        </p:nvSpPr>
        <p:spPr>
          <a:xfrm>
            <a:off x="4598784" y="1568306"/>
            <a:ext cx="1051331" cy="482373"/>
          </a:xfrm>
          <a:prstGeom prst="roundRect">
            <a:avLst>
              <a:gd name="adj" fmla="val 8131"/>
            </a:avLst>
          </a:prstGeom>
          <a:solidFill>
            <a:srgbClr val="B9E7ED"/>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ctr"/>
          <a:lstStyle/>
          <a:p>
            <a:pPr algn="ctr"/>
            <a:r>
              <a:rPr lang="es-ES_tradnl" sz="1100" dirty="0">
                <a:solidFill>
                  <a:schemeClr val="tx1"/>
                </a:solidFill>
                <a:latin typeface="Calibri" charset="0"/>
                <a:ea typeface="Calibri" charset="0"/>
                <a:cs typeface="Calibri" charset="0"/>
              </a:rPr>
              <a:t>Solicitar Beca</a:t>
            </a:r>
          </a:p>
        </p:txBody>
      </p:sp>
      <p:sp>
        <p:nvSpPr>
          <p:cNvPr id="85" name="Rectángulo redondeado 5">
            <a:extLst>
              <a:ext uri="{FF2B5EF4-FFF2-40B4-BE49-F238E27FC236}">
                <a16:creationId xmlns:a16="http://schemas.microsoft.com/office/drawing/2014/main" id="{1C28B27A-37CC-4BF9-833D-CF071C9BD35B}"/>
              </a:ext>
            </a:extLst>
          </p:cNvPr>
          <p:cNvSpPr/>
          <p:nvPr/>
        </p:nvSpPr>
        <p:spPr>
          <a:xfrm>
            <a:off x="3892599" y="2997021"/>
            <a:ext cx="779216" cy="482373"/>
          </a:xfrm>
          <a:prstGeom prst="roundRect">
            <a:avLst>
              <a:gd name="adj" fmla="val 8131"/>
            </a:avLst>
          </a:prstGeom>
          <a:solidFill>
            <a:srgbClr val="B9E7ED"/>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ctr"/>
          <a:lstStyle/>
          <a:p>
            <a:pPr algn="ctr"/>
            <a:r>
              <a:rPr lang="es-ES_tradnl" sz="1000" dirty="0">
                <a:solidFill>
                  <a:schemeClr val="tx1"/>
                </a:solidFill>
                <a:latin typeface="Calibri" charset="0"/>
                <a:ea typeface="Calibri" charset="0"/>
                <a:cs typeface="Calibri" charset="0"/>
              </a:rPr>
              <a:t>Recibir solicitudes</a:t>
            </a:r>
          </a:p>
        </p:txBody>
      </p:sp>
      <p:sp>
        <p:nvSpPr>
          <p:cNvPr id="86" name="Rectángulo redondeado 5">
            <a:extLst>
              <a:ext uri="{FF2B5EF4-FFF2-40B4-BE49-F238E27FC236}">
                <a16:creationId xmlns:a16="http://schemas.microsoft.com/office/drawing/2014/main" id="{5CDC66B2-8482-4825-A7E8-6E7ECAB17292}"/>
              </a:ext>
            </a:extLst>
          </p:cNvPr>
          <p:cNvSpPr/>
          <p:nvPr/>
        </p:nvSpPr>
        <p:spPr>
          <a:xfrm>
            <a:off x="5844502" y="2758895"/>
            <a:ext cx="574677" cy="381853"/>
          </a:xfrm>
          <a:prstGeom prst="roundRect">
            <a:avLst>
              <a:gd name="adj" fmla="val 8131"/>
            </a:avLst>
          </a:prstGeom>
          <a:solidFill>
            <a:srgbClr val="B9E7ED"/>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ctr"/>
          <a:lstStyle/>
          <a:p>
            <a:pPr algn="ctr"/>
            <a:r>
              <a:rPr lang="es-ES_tradnl" sz="900" dirty="0">
                <a:solidFill>
                  <a:schemeClr val="tx1"/>
                </a:solidFill>
                <a:latin typeface="Calibri" charset="0"/>
                <a:ea typeface="Calibri" charset="0"/>
                <a:cs typeface="Calibri" charset="0"/>
              </a:rPr>
              <a:t>Evaluar Perfil</a:t>
            </a:r>
          </a:p>
        </p:txBody>
      </p:sp>
      <p:sp>
        <p:nvSpPr>
          <p:cNvPr id="91" name="Rectángulo redondeado 5">
            <a:extLst>
              <a:ext uri="{FF2B5EF4-FFF2-40B4-BE49-F238E27FC236}">
                <a16:creationId xmlns:a16="http://schemas.microsoft.com/office/drawing/2014/main" id="{1C456E62-41DD-4E39-A1A3-6D94D1483F43}"/>
              </a:ext>
            </a:extLst>
          </p:cNvPr>
          <p:cNvSpPr/>
          <p:nvPr/>
        </p:nvSpPr>
        <p:spPr>
          <a:xfrm>
            <a:off x="6831478" y="2758895"/>
            <a:ext cx="779215" cy="381853"/>
          </a:xfrm>
          <a:prstGeom prst="roundRect">
            <a:avLst>
              <a:gd name="adj" fmla="val 8131"/>
            </a:avLst>
          </a:prstGeom>
          <a:solidFill>
            <a:srgbClr val="B9E7ED"/>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ctr"/>
          <a:lstStyle/>
          <a:p>
            <a:pPr algn="ctr"/>
            <a:r>
              <a:rPr lang="es-ES_tradnl" sz="900" dirty="0">
                <a:solidFill>
                  <a:schemeClr val="tx1"/>
                </a:solidFill>
                <a:latin typeface="Calibri" charset="0"/>
                <a:ea typeface="Calibri" charset="0"/>
                <a:cs typeface="Calibri" charset="0"/>
              </a:rPr>
              <a:t>Entrevistar Candidato</a:t>
            </a:r>
          </a:p>
        </p:txBody>
      </p:sp>
      <p:sp>
        <p:nvSpPr>
          <p:cNvPr id="92" name="Rectángulo redondeado 5">
            <a:extLst>
              <a:ext uri="{FF2B5EF4-FFF2-40B4-BE49-F238E27FC236}">
                <a16:creationId xmlns:a16="http://schemas.microsoft.com/office/drawing/2014/main" id="{25F04A04-85D0-4D2F-AE1A-B00BDCD0A18A}"/>
              </a:ext>
            </a:extLst>
          </p:cNvPr>
          <p:cNvSpPr/>
          <p:nvPr/>
        </p:nvSpPr>
        <p:spPr>
          <a:xfrm>
            <a:off x="8006789" y="2749036"/>
            <a:ext cx="872401" cy="381853"/>
          </a:xfrm>
          <a:prstGeom prst="roundRect">
            <a:avLst>
              <a:gd name="adj" fmla="val 8131"/>
            </a:avLst>
          </a:prstGeom>
          <a:solidFill>
            <a:srgbClr val="B9E7ED"/>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ctr"/>
          <a:lstStyle/>
          <a:p>
            <a:pPr algn="ctr"/>
            <a:r>
              <a:rPr lang="es-ES_tradnl" sz="900" dirty="0">
                <a:solidFill>
                  <a:schemeClr val="tx1"/>
                </a:solidFill>
                <a:latin typeface="Calibri" charset="0"/>
                <a:ea typeface="Calibri" charset="0"/>
                <a:cs typeface="Calibri" charset="0"/>
              </a:rPr>
              <a:t>Dar puntaje y elaborar reporte</a:t>
            </a:r>
          </a:p>
        </p:txBody>
      </p:sp>
      <p:cxnSp>
        <p:nvCxnSpPr>
          <p:cNvPr id="101" name="Conector recto de flecha 100">
            <a:extLst>
              <a:ext uri="{FF2B5EF4-FFF2-40B4-BE49-F238E27FC236}">
                <a16:creationId xmlns:a16="http://schemas.microsoft.com/office/drawing/2014/main" id="{99FC3335-4F6C-4A24-831A-09F593EC1F42}"/>
              </a:ext>
            </a:extLst>
          </p:cNvPr>
          <p:cNvCxnSpPr>
            <a:cxnSpLocks/>
            <a:stCxn id="86" idx="3"/>
            <a:endCxn id="91" idx="1"/>
          </p:cNvCxnSpPr>
          <p:nvPr/>
        </p:nvCxnSpPr>
        <p:spPr>
          <a:xfrm>
            <a:off x="6419179" y="2949822"/>
            <a:ext cx="412299" cy="0"/>
          </a:xfrm>
          <a:prstGeom prst="straightConnector1">
            <a:avLst/>
          </a:prstGeom>
          <a:ln w="19050">
            <a:solidFill>
              <a:srgbClr val="714FA0"/>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Conector recto de flecha 109">
            <a:extLst>
              <a:ext uri="{FF2B5EF4-FFF2-40B4-BE49-F238E27FC236}">
                <a16:creationId xmlns:a16="http://schemas.microsoft.com/office/drawing/2014/main" id="{0F37794D-DD29-4E33-934D-93E1B228250E}"/>
              </a:ext>
            </a:extLst>
          </p:cNvPr>
          <p:cNvCxnSpPr>
            <a:cxnSpLocks/>
            <a:stCxn id="91" idx="3"/>
            <a:endCxn id="92" idx="1"/>
          </p:cNvCxnSpPr>
          <p:nvPr/>
        </p:nvCxnSpPr>
        <p:spPr>
          <a:xfrm flipV="1">
            <a:off x="7610693" y="2939963"/>
            <a:ext cx="396096" cy="9859"/>
          </a:xfrm>
          <a:prstGeom prst="straightConnector1">
            <a:avLst/>
          </a:prstGeom>
          <a:ln w="19050">
            <a:solidFill>
              <a:srgbClr val="714FA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Conector: angular 48">
            <a:extLst>
              <a:ext uri="{FF2B5EF4-FFF2-40B4-BE49-F238E27FC236}">
                <a16:creationId xmlns:a16="http://schemas.microsoft.com/office/drawing/2014/main" id="{383538CA-CE7A-4353-B89D-80B867625EE3}"/>
              </a:ext>
            </a:extLst>
          </p:cNvPr>
          <p:cNvCxnSpPr>
            <a:stCxn id="6" idx="0"/>
            <a:endCxn id="128" idx="2"/>
          </p:cNvCxnSpPr>
          <p:nvPr/>
        </p:nvCxnSpPr>
        <p:spPr>
          <a:xfrm rot="16200000" flipV="1">
            <a:off x="2766611" y="2523183"/>
            <a:ext cx="946343" cy="1336"/>
          </a:xfrm>
          <a:prstGeom prst="bentConnector3">
            <a:avLst/>
          </a:prstGeom>
          <a:ln w="19050">
            <a:solidFill>
              <a:srgbClr val="714FA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Conector recto de flecha 50">
            <a:extLst>
              <a:ext uri="{FF2B5EF4-FFF2-40B4-BE49-F238E27FC236}">
                <a16:creationId xmlns:a16="http://schemas.microsoft.com/office/drawing/2014/main" id="{F3B8E101-9607-4237-A498-DBC17480FC6F}"/>
              </a:ext>
            </a:extLst>
          </p:cNvPr>
          <p:cNvCxnSpPr>
            <a:stCxn id="128" idx="3"/>
            <a:endCxn id="84" idx="1"/>
          </p:cNvCxnSpPr>
          <p:nvPr/>
        </p:nvCxnSpPr>
        <p:spPr>
          <a:xfrm>
            <a:off x="3764779" y="1809493"/>
            <a:ext cx="834005" cy="0"/>
          </a:xfrm>
          <a:prstGeom prst="straightConnector1">
            <a:avLst/>
          </a:prstGeom>
          <a:ln w="19050">
            <a:solidFill>
              <a:srgbClr val="714FA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ector: angular 52">
            <a:extLst>
              <a:ext uri="{FF2B5EF4-FFF2-40B4-BE49-F238E27FC236}">
                <a16:creationId xmlns:a16="http://schemas.microsoft.com/office/drawing/2014/main" id="{89913C15-DAC3-485D-9EE5-EB737C8D44FA}"/>
              </a:ext>
            </a:extLst>
          </p:cNvPr>
          <p:cNvCxnSpPr>
            <a:cxnSpLocks/>
            <a:stCxn id="84" idx="2"/>
            <a:endCxn id="85" idx="0"/>
          </p:cNvCxnSpPr>
          <p:nvPr/>
        </p:nvCxnSpPr>
        <p:spPr>
          <a:xfrm rot="5400000">
            <a:off x="4230158" y="2102729"/>
            <a:ext cx="946342" cy="842243"/>
          </a:xfrm>
          <a:prstGeom prst="bentConnector3">
            <a:avLst>
              <a:gd name="adj1" fmla="val 26850"/>
            </a:avLst>
          </a:prstGeom>
          <a:ln w="19050">
            <a:solidFill>
              <a:srgbClr val="714FA0"/>
            </a:solidFill>
            <a:tailEnd type="triangle"/>
          </a:ln>
        </p:spPr>
        <p:style>
          <a:lnRef idx="1">
            <a:schemeClr val="accent1"/>
          </a:lnRef>
          <a:fillRef idx="0">
            <a:schemeClr val="accent1"/>
          </a:fillRef>
          <a:effectRef idx="0">
            <a:schemeClr val="accent1"/>
          </a:effectRef>
          <a:fontRef idx="minor">
            <a:schemeClr val="tx1"/>
          </a:fontRef>
        </p:style>
      </p:cxnSp>
      <p:sp>
        <p:nvSpPr>
          <p:cNvPr id="124" name="Rectángulo redondeado 5">
            <a:extLst>
              <a:ext uri="{FF2B5EF4-FFF2-40B4-BE49-F238E27FC236}">
                <a16:creationId xmlns:a16="http://schemas.microsoft.com/office/drawing/2014/main" id="{68193940-EAE2-4E02-A5E3-DC28B397EBC2}"/>
              </a:ext>
            </a:extLst>
          </p:cNvPr>
          <p:cNvSpPr/>
          <p:nvPr/>
        </p:nvSpPr>
        <p:spPr>
          <a:xfrm>
            <a:off x="5847679" y="4361107"/>
            <a:ext cx="955061" cy="591875"/>
          </a:xfrm>
          <a:prstGeom prst="roundRect">
            <a:avLst>
              <a:gd name="adj" fmla="val 8131"/>
            </a:avLst>
          </a:prstGeom>
          <a:solidFill>
            <a:srgbClr val="B9E7ED"/>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ctr"/>
          <a:lstStyle/>
          <a:p>
            <a:pPr algn="ctr"/>
            <a:r>
              <a:rPr lang="es-ES_tradnl" sz="1000" dirty="0">
                <a:solidFill>
                  <a:schemeClr val="tx1"/>
                </a:solidFill>
                <a:latin typeface="Calibri" charset="0"/>
                <a:ea typeface="Calibri" charset="0"/>
                <a:cs typeface="Calibri" charset="0"/>
              </a:rPr>
              <a:t>Seleccionar estudiante</a:t>
            </a:r>
          </a:p>
        </p:txBody>
      </p:sp>
      <p:sp>
        <p:nvSpPr>
          <p:cNvPr id="125" name="Elipse 124">
            <a:extLst>
              <a:ext uri="{FF2B5EF4-FFF2-40B4-BE49-F238E27FC236}">
                <a16:creationId xmlns:a16="http://schemas.microsoft.com/office/drawing/2014/main" id="{B67F8CAB-1E1E-449A-8DEC-D8CF3A125AF1}"/>
              </a:ext>
            </a:extLst>
          </p:cNvPr>
          <p:cNvSpPr/>
          <p:nvPr/>
        </p:nvSpPr>
        <p:spPr>
          <a:xfrm>
            <a:off x="7489658" y="4527671"/>
            <a:ext cx="288963" cy="261610"/>
          </a:xfrm>
          <a:prstGeom prst="ellipse">
            <a:avLst/>
          </a:prstGeom>
          <a:solidFill>
            <a:srgbClr val="00B1C3"/>
          </a:solidFill>
          <a:ln w="19050">
            <a:solidFill>
              <a:srgbClr val="00B1C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000" dirty="0"/>
          </a:p>
        </p:txBody>
      </p:sp>
      <p:sp>
        <p:nvSpPr>
          <p:cNvPr id="126" name="CuadroTexto 125">
            <a:extLst>
              <a:ext uri="{FF2B5EF4-FFF2-40B4-BE49-F238E27FC236}">
                <a16:creationId xmlns:a16="http://schemas.microsoft.com/office/drawing/2014/main" id="{CADFB12E-FB54-4D05-9E53-F34D0FC631BD}"/>
              </a:ext>
            </a:extLst>
          </p:cNvPr>
          <p:cNvSpPr txBox="1"/>
          <p:nvPr/>
        </p:nvSpPr>
        <p:spPr>
          <a:xfrm>
            <a:off x="7489658" y="4777632"/>
            <a:ext cx="591783" cy="246221"/>
          </a:xfrm>
          <a:prstGeom prst="rect">
            <a:avLst/>
          </a:prstGeom>
          <a:noFill/>
        </p:spPr>
        <p:txBody>
          <a:bodyPr wrap="square" rtlCol="0">
            <a:spAutoFit/>
          </a:bodyPr>
          <a:lstStyle/>
          <a:p>
            <a:r>
              <a:rPr lang="es-ES" sz="1000" dirty="0">
                <a:latin typeface="Calibri" panose="020F0502020204030204" pitchFamily="34" charset="0"/>
                <a:cs typeface="Calibri" panose="020F0502020204030204" pitchFamily="34" charset="0"/>
              </a:rPr>
              <a:t>Fin</a:t>
            </a:r>
            <a:endParaRPr lang="es-PE" sz="1000" dirty="0">
              <a:latin typeface="Calibri" panose="020F0502020204030204" pitchFamily="34" charset="0"/>
              <a:cs typeface="Calibri" panose="020F0502020204030204" pitchFamily="34" charset="0"/>
            </a:endParaRPr>
          </a:p>
        </p:txBody>
      </p:sp>
      <p:cxnSp>
        <p:nvCxnSpPr>
          <p:cNvPr id="62" name="Conector recto de flecha 61">
            <a:extLst>
              <a:ext uri="{FF2B5EF4-FFF2-40B4-BE49-F238E27FC236}">
                <a16:creationId xmlns:a16="http://schemas.microsoft.com/office/drawing/2014/main" id="{8B4CD428-A57D-413B-A9C2-2643FB4D45C9}"/>
              </a:ext>
            </a:extLst>
          </p:cNvPr>
          <p:cNvCxnSpPr>
            <a:cxnSpLocks/>
            <a:stCxn id="124" idx="3"/>
            <a:endCxn id="125" idx="2"/>
          </p:cNvCxnSpPr>
          <p:nvPr/>
        </p:nvCxnSpPr>
        <p:spPr>
          <a:xfrm>
            <a:off x="6802740" y="4657045"/>
            <a:ext cx="686918" cy="1431"/>
          </a:xfrm>
          <a:prstGeom prst="straightConnector1">
            <a:avLst/>
          </a:prstGeom>
          <a:ln w="19050">
            <a:solidFill>
              <a:srgbClr val="714FA0"/>
            </a:solidFill>
            <a:tailEnd type="triangle"/>
          </a:ln>
        </p:spPr>
        <p:style>
          <a:lnRef idx="1">
            <a:schemeClr val="accent1"/>
          </a:lnRef>
          <a:fillRef idx="0">
            <a:schemeClr val="accent1"/>
          </a:fillRef>
          <a:effectRef idx="0">
            <a:schemeClr val="accent1"/>
          </a:effectRef>
          <a:fontRef idx="minor">
            <a:schemeClr val="tx1"/>
          </a:fontRef>
        </p:style>
      </p:cxnSp>
      <p:sp>
        <p:nvSpPr>
          <p:cNvPr id="138" name="Elipse 137">
            <a:extLst>
              <a:ext uri="{FF2B5EF4-FFF2-40B4-BE49-F238E27FC236}">
                <a16:creationId xmlns:a16="http://schemas.microsoft.com/office/drawing/2014/main" id="{EA5C6488-5B07-44B4-B732-5FC3E4542C14}"/>
              </a:ext>
            </a:extLst>
          </p:cNvPr>
          <p:cNvSpPr/>
          <p:nvPr/>
        </p:nvSpPr>
        <p:spPr>
          <a:xfrm>
            <a:off x="5215149" y="2831179"/>
            <a:ext cx="288963" cy="246220"/>
          </a:xfrm>
          <a:prstGeom prst="ellipse">
            <a:avLst/>
          </a:prstGeom>
          <a:solidFill>
            <a:srgbClr val="00B1C3"/>
          </a:solidFill>
          <a:ln w="19050">
            <a:solidFill>
              <a:srgbClr val="00B1C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900" dirty="0"/>
          </a:p>
        </p:txBody>
      </p:sp>
      <p:sp>
        <p:nvSpPr>
          <p:cNvPr id="140" name="CuadroTexto 139">
            <a:extLst>
              <a:ext uri="{FF2B5EF4-FFF2-40B4-BE49-F238E27FC236}">
                <a16:creationId xmlns:a16="http://schemas.microsoft.com/office/drawing/2014/main" id="{51ABAE28-6B1D-4001-959D-E637F1A78E06}"/>
              </a:ext>
            </a:extLst>
          </p:cNvPr>
          <p:cNvSpPr txBox="1"/>
          <p:nvPr/>
        </p:nvSpPr>
        <p:spPr>
          <a:xfrm>
            <a:off x="5160780" y="3096170"/>
            <a:ext cx="591783" cy="246221"/>
          </a:xfrm>
          <a:prstGeom prst="rect">
            <a:avLst/>
          </a:prstGeom>
          <a:noFill/>
        </p:spPr>
        <p:txBody>
          <a:bodyPr wrap="square" rtlCol="0">
            <a:spAutoFit/>
          </a:bodyPr>
          <a:lstStyle/>
          <a:p>
            <a:r>
              <a:rPr lang="es-ES" sz="1000" dirty="0">
                <a:latin typeface="Calibri" panose="020F0502020204030204" pitchFamily="34" charset="0"/>
                <a:cs typeface="Calibri" panose="020F0502020204030204" pitchFamily="34" charset="0"/>
              </a:rPr>
              <a:t>Inicio</a:t>
            </a:r>
            <a:endParaRPr lang="es-PE" sz="1000" dirty="0">
              <a:latin typeface="Calibri" panose="020F0502020204030204" pitchFamily="34" charset="0"/>
              <a:cs typeface="Calibri" panose="020F0502020204030204" pitchFamily="34" charset="0"/>
            </a:endParaRPr>
          </a:p>
        </p:txBody>
      </p:sp>
      <p:cxnSp>
        <p:nvCxnSpPr>
          <p:cNvPr id="142" name="Conector recto de flecha 141">
            <a:extLst>
              <a:ext uri="{FF2B5EF4-FFF2-40B4-BE49-F238E27FC236}">
                <a16:creationId xmlns:a16="http://schemas.microsoft.com/office/drawing/2014/main" id="{341292FD-6C20-4BC9-B28D-0A039D90856D}"/>
              </a:ext>
            </a:extLst>
          </p:cNvPr>
          <p:cNvCxnSpPr>
            <a:cxnSpLocks/>
            <a:stCxn id="138" idx="6"/>
            <a:endCxn id="86" idx="1"/>
          </p:cNvCxnSpPr>
          <p:nvPr/>
        </p:nvCxnSpPr>
        <p:spPr>
          <a:xfrm flipV="1">
            <a:off x="5504112" y="2949822"/>
            <a:ext cx="340390" cy="4467"/>
          </a:xfrm>
          <a:prstGeom prst="straightConnector1">
            <a:avLst/>
          </a:prstGeom>
          <a:ln w="19050">
            <a:solidFill>
              <a:srgbClr val="714FA0"/>
            </a:solidFill>
            <a:tailEnd type="triangle"/>
          </a:ln>
        </p:spPr>
        <p:style>
          <a:lnRef idx="1">
            <a:schemeClr val="accent1"/>
          </a:lnRef>
          <a:fillRef idx="0">
            <a:schemeClr val="accent1"/>
          </a:fillRef>
          <a:effectRef idx="0">
            <a:schemeClr val="accent1"/>
          </a:effectRef>
          <a:fontRef idx="minor">
            <a:schemeClr val="tx1"/>
          </a:fontRef>
        </p:style>
      </p:cxnSp>
      <p:sp>
        <p:nvSpPr>
          <p:cNvPr id="156" name="Elipse 155">
            <a:extLst>
              <a:ext uri="{FF2B5EF4-FFF2-40B4-BE49-F238E27FC236}">
                <a16:creationId xmlns:a16="http://schemas.microsoft.com/office/drawing/2014/main" id="{8179869C-3DDA-4166-BD68-7459CCE1C5A0}"/>
              </a:ext>
            </a:extLst>
          </p:cNvPr>
          <p:cNvSpPr/>
          <p:nvPr/>
        </p:nvSpPr>
        <p:spPr>
          <a:xfrm>
            <a:off x="8313817" y="3419293"/>
            <a:ext cx="258684" cy="246221"/>
          </a:xfrm>
          <a:prstGeom prst="ellipse">
            <a:avLst/>
          </a:prstGeom>
          <a:solidFill>
            <a:srgbClr val="00B1C3"/>
          </a:solidFill>
          <a:ln w="19050">
            <a:solidFill>
              <a:srgbClr val="00B1C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000" dirty="0"/>
          </a:p>
        </p:txBody>
      </p:sp>
      <p:sp>
        <p:nvSpPr>
          <p:cNvPr id="157" name="CuadroTexto 156">
            <a:extLst>
              <a:ext uri="{FF2B5EF4-FFF2-40B4-BE49-F238E27FC236}">
                <a16:creationId xmlns:a16="http://schemas.microsoft.com/office/drawing/2014/main" id="{3B2D021E-22EA-4C9C-A12D-3460A265B6F9}"/>
              </a:ext>
            </a:extLst>
          </p:cNvPr>
          <p:cNvSpPr txBox="1"/>
          <p:nvPr/>
        </p:nvSpPr>
        <p:spPr>
          <a:xfrm>
            <a:off x="8286134" y="3665514"/>
            <a:ext cx="591783" cy="246221"/>
          </a:xfrm>
          <a:prstGeom prst="rect">
            <a:avLst/>
          </a:prstGeom>
          <a:noFill/>
        </p:spPr>
        <p:txBody>
          <a:bodyPr wrap="square" rtlCol="0">
            <a:spAutoFit/>
          </a:bodyPr>
          <a:lstStyle/>
          <a:p>
            <a:r>
              <a:rPr lang="es-ES" sz="1000" dirty="0">
                <a:latin typeface="Calibri" panose="020F0502020204030204" pitchFamily="34" charset="0"/>
                <a:cs typeface="Calibri" panose="020F0502020204030204" pitchFamily="34" charset="0"/>
              </a:rPr>
              <a:t>Fin</a:t>
            </a:r>
            <a:endParaRPr lang="es-PE" sz="1000" dirty="0">
              <a:latin typeface="Calibri" panose="020F0502020204030204" pitchFamily="34" charset="0"/>
              <a:cs typeface="Calibri" panose="020F0502020204030204" pitchFamily="34" charset="0"/>
            </a:endParaRPr>
          </a:p>
        </p:txBody>
      </p:sp>
      <p:cxnSp>
        <p:nvCxnSpPr>
          <p:cNvPr id="73" name="Conector recto de flecha 72">
            <a:extLst>
              <a:ext uri="{FF2B5EF4-FFF2-40B4-BE49-F238E27FC236}">
                <a16:creationId xmlns:a16="http://schemas.microsoft.com/office/drawing/2014/main" id="{A657129E-733A-4C70-BED6-B81379E576A2}"/>
              </a:ext>
            </a:extLst>
          </p:cNvPr>
          <p:cNvCxnSpPr>
            <a:stCxn id="92" idx="2"/>
            <a:endCxn id="156" idx="0"/>
          </p:cNvCxnSpPr>
          <p:nvPr/>
        </p:nvCxnSpPr>
        <p:spPr>
          <a:xfrm>
            <a:off x="8442990" y="3130889"/>
            <a:ext cx="169" cy="288404"/>
          </a:xfrm>
          <a:prstGeom prst="straightConnector1">
            <a:avLst/>
          </a:prstGeom>
          <a:ln w="19050">
            <a:solidFill>
              <a:srgbClr val="714FA0"/>
            </a:solidFill>
            <a:tailEnd type="triangle"/>
          </a:ln>
        </p:spPr>
        <p:style>
          <a:lnRef idx="1">
            <a:schemeClr val="accent1"/>
          </a:lnRef>
          <a:fillRef idx="0">
            <a:schemeClr val="accent1"/>
          </a:fillRef>
          <a:effectRef idx="0">
            <a:schemeClr val="accent1"/>
          </a:effectRef>
          <a:fontRef idx="minor">
            <a:schemeClr val="tx1"/>
          </a:fontRef>
        </p:style>
      </p:cxnSp>
      <p:sp>
        <p:nvSpPr>
          <p:cNvPr id="74" name="Rectángulo 73">
            <a:extLst>
              <a:ext uri="{FF2B5EF4-FFF2-40B4-BE49-F238E27FC236}">
                <a16:creationId xmlns:a16="http://schemas.microsoft.com/office/drawing/2014/main" id="{1D434737-B7DB-4DEE-A841-63802F698263}"/>
              </a:ext>
            </a:extLst>
          </p:cNvPr>
          <p:cNvSpPr/>
          <p:nvPr/>
        </p:nvSpPr>
        <p:spPr>
          <a:xfrm>
            <a:off x="5076825" y="2609612"/>
            <a:ext cx="3885924" cy="12574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cxnSp>
        <p:nvCxnSpPr>
          <p:cNvPr id="159" name="Conector recto de flecha 158">
            <a:extLst>
              <a:ext uri="{FF2B5EF4-FFF2-40B4-BE49-F238E27FC236}">
                <a16:creationId xmlns:a16="http://schemas.microsoft.com/office/drawing/2014/main" id="{07ABCA69-B20C-47F1-8B1F-09C607F1B4FC}"/>
              </a:ext>
            </a:extLst>
          </p:cNvPr>
          <p:cNvCxnSpPr>
            <a:cxnSpLocks/>
            <a:stCxn id="85" idx="3"/>
            <a:endCxn id="74" idx="1"/>
          </p:cNvCxnSpPr>
          <p:nvPr/>
        </p:nvCxnSpPr>
        <p:spPr>
          <a:xfrm>
            <a:off x="4671815" y="3238208"/>
            <a:ext cx="405010" cy="113"/>
          </a:xfrm>
          <a:prstGeom prst="straightConnector1">
            <a:avLst/>
          </a:prstGeom>
          <a:ln w="19050">
            <a:solidFill>
              <a:srgbClr val="714FA0"/>
            </a:solidFill>
            <a:tailEnd type="triangle"/>
          </a:ln>
        </p:spPr>
        <p:style>
          <a:lnRef idx="1">
            <a:schemeClr val="accent1"/>
          </a:lnRef>
          <a:fillRef idx="0">
            <a:schemeClr val="accent1"/>
          </a:fillRef>
          <a:effectRef idx="0">
            <a:schemeClr val="accent1"/>
          </a:effectRef>
          <a:fontRef idx="minor">
            <a:schemeClr val="tx1"/>
          </a:fontRef>
        </p:style>
      </p:cxnSp>
      <p:cxnSp>
        <p:nvCxnSpPr>
          <p:cNvPr id="87" name="Conector: angular 86">
            <a:extLst>
              <a:ext uri="{FF2B5EF4-FFF2-40B4-BE49-F238E27FC236}">
                <a16:creationId xmlns:a16="http://schemas.microsoft.com/office/drawing/2014/main" id="{51113075-1368-4F53-9B35-4DE2B13DE34A}"/>
              </a:ext>
            </a:extLst>
          </p:cNvPr>
          <p:cNvCxnSpPr>
            <a:stCxn id="74" idx="2"/>
            <a:endCxn id="124" idx="0"/>
          </p:cNvCxnSpPr>
          <p:nvPr/>
        </p:nvCxnSpPr>
        <p:spPr>
          <a:xfrm rot="5400000">
            <a:off x="6425460" y="3766780"/>
            <a:ext cx="494078" cy="694577"/>
          </a:xfrm>
          <a:prstGeom prst="bentConnector3">
            <a:avLst/>
          </a:prstGeom>
          <a:ln w="19050">
            <a:solidFill>
              <a:srgbClr val="714FA0"/>
            </a:solidFill>
            <a:tailEnd type="triangle"/>
          </a:ln>
        </p:spPr>
        <p:style>
          <a:lnRef idx="1">
            <a:schemeClr val="accent1"/>
          </a:lnRef>
          <a:fillRef idx="0">
            <a:schemeClr val="accent1"/>
          </a:fillRef>
          <a:effectRef idx="0">
            <a:schemeClr val="accent1"/>
          </a:effectRef>
          <a:fontRef idx="minor">
            <a:schemeClr val="tx1"/>
          </a:fontRef>
        </p:style>
      </p:cxnSp>
      <p:sp>
        <p:nvSpPr>
          <p:cNvPr id="161" name="Más 9">
            <a:extLst>
              <a:ext uri="{FF2B5EF4-FFF2-40B4-BE49-F238E27FC236}">
                <a16:creationId xmlns:a16="http://schemas.microsoft.com/office/drawing/2014/main" id="{B623E642-D77C-44E0-9B1C-E582973BF88D}"/>
              </a:ext>
            </a:extLst>
          </p:cNvPr>
          <p:cNvSpPr/>
          <p:nvPr/>
        </p:nvSpPr>
        <p:spPr>
          <a:xfrm>
            <a:off x="7176862" y="3666362"/>
            <a:ext cx="130175" cy="127287"/>
          </a:xfrm>
          <a:prstGeom prst="mathPlus">
            <a:avLst/>
          </a:prstGeom>
          <a:solidFill>
            <a:srgbClr val="00B1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62" name="Rectángulo redondeado 8">
            <a:extLst>
              <a:ext uri="{FF2B5EF4-FFF2-40B4-BE49-F238E27FC236}">
                <a16:creationId xmlns:a16="http://schemas.microsoft.com/office/drawing/2014/main" id="{B4AA4B1E-7D76-4CA0-9F53-0891FFC6F63C}"/>
              </a:ext>
            </a:extLst>
          </p:cNvPr>
          <p:cNvSpPr/>
          <p:nvPr/>
        </p:nvSpPr>
        <p:spPr>
          <a:xfrm>
            <a:off x="7159931" y="3673190"/>
            <a:ext cx="141643" cy="109507"/>
          </a:xfrm>
          <a:prstGeom prst="roundRect">
            <a:avLst/>
          </a:prstGeom>
          <a:noFill/>
          <a:ln w="12700">
            <a:solidFill>
              <a:srgbClr val="00B1C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89" name="CuadroTexto 88">
            <a:extLst>
              <a:ext uri="{FF2B5EF4-FFF2-40B4-BE49-F238E27FC236}">
                <a16:creationId xmlns:a16="http://schemas.microsoft.com/office/drawing/2014/main" id="{39B6D6CD-8C85-4F9E-B885-EFBBA43627F9}"/>
              </a:ext>
            </a:extLst>
          </p:cNvPr>
          <p:cNvSpPr txBox="1"/>
          <p:nvPr/>
        </p:nvSpPr>
        <p:spPr>
          <a:xfrm>
            <a:off x="6588995" y="3851143"/>
            <a:ext cx="1114408" cy="246221"/>
          </a:xfrm>
          <a:prstGeom prst="rect">
            <a:avLst/>
          </a:prstGeom>
          <a:noFill/>
        </p:spPr>
        <p:txBody>
          <a:bodyPr wrap="none" rtlCol="0">
            <a:spAutoFit/>
          </a:bodyPr>
          <a:lstStyle/>
          <a:p>
            <a:r>
              <a:rPr lang="es-ES" sz="1000" dirty="0">
                <a:latin typeface="Calibri" panose="020F0502020204030204" pitchFamily="34" charset="0"/>
                <a:cs typeface="Calibri" panose="020F0502020204030204" pitchFamily="34" charset="0"/>
              </a:rPr>
              <a:t>Evaluar candidato</a:t>
            </a:r>
            <a:endParaRPr lang="es-PE" sz="1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4409662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5"/>
          <p:cNvSpPr/>
          <p:nvPr/>
        </p:nvSpPr>
        <p:spPr>
          <a:xfrm>
            <a:off x="503238" y="377440"/>
            <a:ext cx="2430462"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s-PE" sz="1000" dirty="0">
                <a:solidFill>
                  <a:schemeClr val="bg1">
                    <a:lumMod val="65000"/>
                  </a:schemeClr>
                </a:solidFill>
                <a:latin typeface="Calibri" charset="0"/>
                <a:ea typeface="Calibri" charset="0"/>
                <a:cs typeface="Calibri" charset="0"/>
              </a:rPr>
              <a:t>LA DESCRIPCIÓN DE LOS PROCESOS</a:t>
            </a:r>
          </a:p>
        </p:txBody>
      </p:sp>
      <p:pic>
        <p:nvPicPr>
          <p:cNvPr id="4" name="Imagen 3" descr="shutterstock_332573204.jp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32603" y="3218155"/>
            <a:ext cx="2889361" cy="2015833"/>
          </a:xfrm>
          <a:prstGeom prst="rect">
            <a:avLst/>
          </a:prstGeom>
        </p:spPr>
      </p:pic>
      <p:pic>
        <p:nvPicPr>
          <p:cNvPr id="5" name="Imagen 4" descr="shutterstock_125338148.jpg"/>
          <p:cNvPicPr>
            <a:picLocks noChangeAspect="1"/>
          </p:cNvPicPr>
          <p:nvPr/>
        </p:nvPicPr>
        <p:blipFill rotWithShape="1">
          <a:blip r:embed="rId4" cstate="print">
            <a:extLst>
              <a:ext uri="{28A0092B-C50C-407E-A947-70E740481C1C}">
                <a14:useLocalDpi xmlns:a14="http://schemas.microsoft.com/office/drawing/2010/main" val="0"/>
              </a:ext>
            </a:extLst>
          </a:blip>
          <a:srcRect l="10501" t="15266" r="8648" b="17204"/>
          <a:stretch/>
        </p:blipFill>
        <p:spPr>
          <a:xfrm>
            <a:off x="5432603" y="912813"/>
            <a:ext cx="2889361" cy="1819353"/>
          </a:xfrm>
          <a:prstGeom prst="rect">
            <a:avLst/>
          </a:prstGeom>
        </p:spPr>
      </p:pic>
      <p:sp>
        <p:nvSpPr>
          <p:cNvPr id="10" name="Flecha abajo 9"/>
          <p:cNvSpPr/>
          <p:nvPr/>
        </p:nvSpPr>
        <p:spPr>
          <a:xfrm>
            <a:off x="6680041" y="2712762"/>
            <a:ext cx="609918" cy="524797"/>
          </a:xfrm>
          <a:prstGeom prst="downArrow">
            <a:avLst/>
          </a:prstGeom>
          <a:solidFill>
            <a:srgbClr val="FF7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6" name="CuadroTexto 5">
            <a:extLst>
              <a:ext uri="{FF2B5EF4-FFF2-40B4-BE49-F238E27FC236}">
                <a16:creationId xmlns:a16="http://schemas.microsoft.com/office/drawing/2014/main" id="{A1A75F5C-34AB-4C98-93BB-E3A60BBC03A7}"/>
              </a:ext>
            </a:extLst>
          </p:cNvPr>
          <p:cNvSpPr txBox="1"/>
          <p:nvPr/>
        </p:nvSpPr>
        <p:spPr>
          <a:xfrm>
            <a:off x="392402" y="1564838"/>
            <a:ext cx="4733780" cy="2585323"/>
          </a:xfrm>
          <a:prstGeom prst="rect">
            <a:avLst/>
          </a:prstGeom>
          <a:noFill/>
        </p:spPr>
        <p:txBody>
          <a:bodyPr wrap="square" rtlCol="0">
            <a:spAutoFit/>
          </a:bodyPr>
          <a:lstStyle/>
          <a:p>
            <a:pPr algn="just"/>
            <a:r>
              <a:rPr lang="es-ES" dirty="0">
                <a:latin typeface="Calibri" panose="020F0502020204030204" pitchFamily="34" charset="0"/>
                <a:cs typeface="Calibri" panose="020F0502020204030204" pitchFamily="34" charset="0"/>
              </a:rPr>
              <a:t>El nivel de detalle en la descripción de las actividades de un proceso será el necesario para asegurar que el proceso se planifica, controla y ejecuta eficazmente. </a:t>
            </a:r>
          </a:p>
          <a:p>
            <a:pPr algn="just"/>
            <a:endParaRPr lang="es-ES" dirty="0">
              <a:latin typeface="Calibri" panose="020F0502020204030204" pitchFamily="34" charset="0"/>
              <a:cs typeface="Calibri" panose="020F0502020204030204" pitchFamily="34" charset="0"/>
            </a:endParaRPr>
          </a:p>
          <a:p>
            <a:pPr algn="just"/>
            <a:r>
              <a:rPr lang="es-ES" dirty="0">
                <a:latin typeface="Calibri" panose="020F0502020204030204" pitchFamily="34" charset="0"/>
                <a:cs typeface="Calibri" panose="020F0502020204030204" pitchFamily="34" charset="0"/>
              </a:rPr>
              <a:t>Es deseable que la documentación de las actividades sea ágil y manejable; es decir, de fácil consulta e interpretación por las personas afectadas.</a:t>
            </a:r>
            <a:endParaRPr lang="es-PE"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2113226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EDA42F00-38E7-0C47-BDD0-50DCE8597847}"/>
              </a:ext>
            </a:extLst>
          </p:cNvPr>
          <p:cNvSpPr/>
          <p:nvPr/>
        </p:nvSpPr>
        <p:spPr>
          <a:xfrm>
            <a:off x="683568" y="481236"/>
            <a:ext cx="909992" cy="193899"/>
          </a:xfrm>
          <a:prstGeom prst="rect">
            <a:avLst/>
          </a:prstGeom>
        </p:spPr>
        <p:txBody>
          <a:bodyPr wrap="square" lIns="0" tIns="0" rIns="0" bIns="0">
            <a:spAutoFit/>
          </a:bodyPr>
          <a:lstStyle/>
          <a:p>
            <a:pPr>
              <a:lnSpc>
                <a:spcPct val="90000"/>
              </a:lnSpc>
              <a:spcBef>
                <a:spcPts val="0"/>
              </a:spcBef>
              <a:defRPr/>
            </a:pPr>
            <a:r>
              <a:rPr lang="es-PE" sz="1400" b="1">
                <a:solidFill>
                  <a:srgbClr val="00B1C3"/>
                </a:solidFill>
                <a:latin typeface="Calibri" charset="0"/>
                <a:ea typeface="Calibri" charset="0"/>
                <a:cs typeface="Calibri" charset="0"/>
              </a:rPr>
              <a:t>ACTIVIDAD</a:t>
            </a:r>
            <a:endParaRPr lang="es-ES" sz="1600" b="1" dirty="0">
              <a:solidFill>
                <a:srgbClr val="00B1C3"/>
              </a:solidFill>
              <a:latin typeface="Calibri" charset="0"/>
              <a:ea typeface="Calibri" charset="0"/>
              <a:cs typeface="Calibri" charset="0"/>
            </a:endParaRPr>
          </a:p>
        </p:txBody>
      </p:sp>
      <p:grpSp>
        <p:nvGrpSpPr>
          <p:cNvPr id="9" name="Agrupar 7">
            <a:extLst>
              <a:ext uri="{FF2B5EF4-FFF2-40B4-BE49-F238E27FC236}">
                <a16:creationId xmlns:a16="http://schemas.microsoft.com/office/drawing/2014/main" id="{C1009D55-C843-C946-8EC7-F7F8D2C27332}"/>
              </a:ext>
            </a:extLst>
          </p:cNvPr>
          <p:cNvGrpSpPr/>
          <p:nvPr/>
        </p:nvGrpSpPr>
        <p:grpSpPr>
          <a:xfrm>
            <a:off x="514858" y="499074"/>
            <a:ext cx="131794" cy="132296"/>
            <a:chOff x="511902" y="912278"/>
            <a:chExt cx="281320" cy="282391"/>
          </a:xfrm>
        </p:grpSpPr>
        <p:sp>
          <p:nvSpPr>
            <p:cNvPr id="10" name="Elipse 9">
              <a:extLst>
                <a:ext uri="{FF2B5EF4-FFF2-40B4-BE49-F238E27FC236}">
                  <a16:creationId xmlns:a16="http://schemas.microsoft.com/office/drawing/2014/main" id="{84C8B161-EAED-6847-9CFF-F251AC09DD35}"/>
                </a:ext>
              </a:extLst>
            </p:cNvPr>
            <p:cNvSpPr/>
            <p:nvPr/>
          </p:nvSpPr>
          <p:spPr>
            <a:xfrm rot="5400000">
              <a:off x="511366" y="912814"/>
              <a:ext cx="282391" cy="281320"/>
            </a:xfrm>
            <a:prstGeom prst="ellipse">
              <a:avLst/>
            </a:prstGeom>
            <a:solidFill>
              <a:srgbClr val="00B1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pic>
          <p:nvPicPr>
            <p:cNvPr id="11" name="Imagen 10">
              <a:extLst>
                <a:ext uri="{FF2B5EF4-FFF2-40B4-BE49-F238E27FC236}">
                  <a16:creationId xmlns:a16="http://schemas.microsoft.com/office/drawing/2014/main" id="{D994D540-FF38-FF46-85B2-E3A549079115}"/>
                </a:ext>
              </a:extLst>
            </p:cNvPr>
            <p:cNvPicPr>
              <a:picLocks noChangeAspect="1"/>
            </p:cNvPicPr>
            <p:nvPr/>
          </p:nvPicPr>
          <p:blipFill>
            <a:blip r:embed="rId3">
              <a:alphaModFix/>
              <a:lum bright="100000" contrast="100000"/>
            </a:blip>
            <a:stretch>
              <a:fillRect/>
            </a:stretch>
          </p:blipFill>
          <p:spPr>
            <a:xfrm rot="5400000">
              <a:off x="578093" y="979007"/>
              <a:ext cx="148937" cy="148937"/>
            </a:xfrm>
            <a:prstGeom prst="rect">
              <a:avLst/>
            </a:prstGeom>
          </p:spPr>
        </p:pic>
      </p:grpSp>
      <p:sp>
        <p:nvSpPr>
          <p:cNvPr id="12" name="Rectángulo 11"/>
          <p:cNvSpPr/>
          <p:nvPr/>
        </p:nvSpPr>
        <p:spPr>
          <a:xfrm>
            <a:off x="503238" y="912813"/>
            <a:ext cx="8172450" cy="4321175"/>
          </a:xfrm>
          <a:prstGeom prst="rect">
            <a:avLst/>
          </a:prstGeom>
          <a:solidFill>
            <a:srgbClr val="D1EFF4">
              <a:alpha val="4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6" name="Rectángulo 10"/>
          <p:cNvSpPr/>
          <p:nvPr/>
        </p:nvSpPr>
        <p:spPr>
          <a:xfrm>
            <a:off x="684214" y="1245204"/>
            <a:ext cx="4604962" cy="938719"/>
          </a:xfrm>
          <a:prstGeom prst="rect">
            <a:avLst/>
          </a:prstGeom>
        </p:spPr>
        <p:txBody>
          <a:bodyPr wrap="square" lIns="0" tIns="0" rIns="0" bIns="0">
            <a:spAutoFit/>
          </a:bodyPr>
          <a:lstStyle/>
          <a:p>
            <a:pPr>
              <a:spcAft>
                <a:spcPts val="600"/>
              </a:spcAft>
            </a:pPr>
            <a:r>
              <a:rPr lang="es-ES" sz="1400" b="1" dirty="0">
                <a:latin typeface="Calibri" charset="0"/>
                <a:ea typeface="Calibri" charset="0"/>
                <a:cs typeface="Calibri" charset="0"/>
              </a:rPr>
              <a:t>ACTIVIDAD NO CALIFICADA:</a:t>
            </a:r>
            <a:endParaRPr lang="es-ES" sz="1400" dirty="0">
              <a:latin typeface="Calibri" charset="0"/>
              <a:ea typeface="Calibri" charset="0"/>
              <a:cs typeface="Calibri" charset="0"/>
            </a:endParaRPr>
          </a:p>
          <a:p>
            <a:pPr marL="223838" indent="-223838">
              <a:buFont typeface="+mj-lt"/>
              <a:buAutoNum type="arabicPeriod"/>
            </a:pPr>
            <a:r>
              <a:rPr lang="es-ES" sz="1400" dirty="0">
                <a:latin typeface="Calibri" charset="0"/>
                <a:ea typeface="Calibri" charset="0"/>
                <a:cs typeface="Calibri" charset="0"/>
              </a:rPr>
              <a:t>Seleccionar una empresa y elaborar el diagrama de proceso para un proceso crítico.</a:t>
            </a:r>
          </a:p>
          <a:p>
            <a:pPr marL="223838" indent="-223838">
              <a:buFont typeface="+mj-lt"/>
              <a:buAutoNum type="arabicPeriod"/>
            </a:pPr>
            <a:endParaRPr lang="es-ES" sz="1400" dirty="0">
              <a:latin typeface="Calibri" charset="0"/>
              <a:ea typeface="Calibri" charset="0"/>
              <a:cs typeface="Calibri" charset="0"/>
            </a:endParaRPr>
          </a:p>
        </p:txBody>
      </p:sp>
      <p:pic>
        <p:nvPicPr>
          <p:cNvPr id="4" name="Imagen 3"/>
          <p:cNvPicPr>
            <a:picLocks noChangeAspect="1"/>
          </p:cNvPicPr>
          <p:nvPr/>
        </p:nvPicPr>
        <p:blipFill>
          <a:blip r:embed="rId4" cstate="print">
            <a:alphaModFix amt="25000"/>
            <a:extLst>
              <a:ext uri="{28A0092B-C50C-407E-A947-70E740481C1C}">
                <a14:useLocalDpi xmlns:a14="http://schemas.microsoft.com/office/drawing/2010/main" val="0"/>
              </a:ext>
            </a:extLst>
          </a:blip>
          <a:stretch>
            <a:fillRect/>
          </a:stretch>
        </p:blipFill>
        <p:spPr>
          <a:xfrm>
            <a:off x="6976674" y="3039428"/>
            <a:ext cx="1699014" cy="2194560"/>
          </a:xfrm>
          <a:prstGeom prst="rect">
            <a:avLst/>
          </a:prstGeom>
        </p:spPr>
      </p:pic>
    </p:spTree>
    <p:extLst>
      <p:ext uri="{BB962C8B-B14F-4D97-AF65-F5344CB8AC3E}">
        <p14:creationId xmlns:p14="http://schemas.microsoft.com/office/powerpoint/2010/main" val="13187003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ángulo 9"/>
          <p:cNvSpPr/>
          <p:nvPr/>
        </p:nvSpPr>
        <p:spPr>
          <a:xfrm>
            <a:off x="0" y="0"/>
            <a:ext cx="9144000" cy="5715000"/>
          </a:xfrm>
          <a:prstGeom prst="rect">
            <a:avLst/>
          </a:prstGeom>
          <a:solidFill>
            <a:srgbClr val="8087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18" name="CuadroTexto 17">
            <a:extLst>
              <a:ext uri="{FF2B5EF4-FFF2-40B4-BE49-F238E27FC236}">
                <a16:creationId xmlns:a16="http://schemas.microsoft.com/office/drawing/2014/main" id="{F58EABDC-EE9F-6D4B-8493-73E3A05BE100}"/>
              </a:ext>
            </a:extLst>
          </p:cNvPr>
          <p:cNvSpPr txBox="1"/>
          <p:nvPr/>
        </p:nvSpPr>
        <p:spPr>
          <a:xfrm>
            <a:off x="1008063" y="3169972"/>
            <a:ext cx="5993558" cy="1046440"/>
          </a:xfrm>
          <a:prstGeom prst="rect">
            <a:avLst/>
          </a:prstGeom>
          <a:noFill/>
        </p:spPr>
        <p:txBody>
          <a:bodyPr wrap="square" lIns="0" tIns="0" rIns="0" bIns="0" rtlCol="0">
            <a:spAutoFit/>
          </a:bodyPr>
          <a:lstStyle/>
          <a:p>
            <a:pPr>
              <a:lnSpc>
                <a:spcPct val="90000"/>
              </a:lnSpc>
              <a:spcBef>
                <a:spcPts val="1000"/>
              </a:spcBef>
              <a:defRPr/>
            </a:pPr>
            <a:r>
              <a:rPr lang="es-PE" sz="2800" dirty="0">
                <a:solidFill>
                  <a:schemeClr val="bg1"/>
                </a:solidFill>
                <a:latin typeface="Graphik Regular" charset="0"/>
                <a:ea typeface="Graphik Regular" charset="0"/>
                <a:cs typeface="Graphik Regular" charset="0"/>
              </a:rPr>
              <a:t>FICHA</a:t>
            </a:r>
            <a:br>
              <a:rPr lang="es-PE" sz="2800" b="1" dirty="0">
                <a:solidFill>
                  <a:schemeClr val="bg1"/>
                </a:solidFill>
                <a:latin typeface="Calibri"/>
                <a:cs typeface="Calibri"/>
              </a:rPr>
            </a:br>
            <a:r>
              <a:rPr lang="es-PE" sz="2800" b="1" dirty="0">
                <a:solidFill>
                  <a:schemeClr val="bg1"/>
                </a:solidFill>
                <a:latin typeface="Graphik Bold" charset="0"/>
                <a:ea typeface="Graphik Bold" charset="0"/>
                <a:cs typeface="Graphik Bold" charset="0"/>
              </a:rPr>
              <a:t>DE PROCESO</a:t>
            </a:r>
          </a:p>
          <a:p>
            <a:pPr>
              <a:lnSpc>
                <a:spcPct val="110000"/>
              </a:lnSpc>
              <a:defRPr/>
            </a:pPr>
            <a:endParaRPr lang="es-ES" sz="1600" dirty="0">
              <a:solidFill>
                <a:schemeClr val="bg1"/>
              </a:solidFill>
              <a:cs typeface="Calibri"/>
            </a:endParaRPr>
          </a:p>
        </p:txBody>
      </p:sp>
      <p:pic>
        <p:nvPicPr>
          <p:cNvPr id="19" name="Imagen 18">
            <a:extLst>
              <a:ext uri="{FF2B5EF4-FFF2-40B4-BE49-F238E27FC236}">
                <a16:creationId xmlns:a16="http://schemas.microsoft.com/office/drawing/2014/main" id="{2E011318-DF6A-E443-82C0-13421C5F2D5E}"/>
              </a:ext>
            </a:extLst>
          </p:cNvPr>
          <p:cNvPicPr>
            <a:picLocks noChangeAspect="1"/>
          </p:cNvPicPr>
          <p:nvPr/>
        </p:nvPicPr>
        <p:blipFill>
          <a:blip r:embed="rId3"/>
          <a:stretch>
            <a:fillRect/>
          </a:stretch>
        </p:blipFill>
        <p:spPr>
          <a:xfrm>
            <a:off x="1008063" y="2869612"/>
            <a:ext cx="195423" cy="201256"/>
          </a:xfrm>
          <a:prstGeom prst="rect">
            <a:avLst/>
          </a:prstGeom>
        </p:spPr>
      </p:pic>
    </p:spTree>
    <p:extLst>
      <p:ext uri="{BB962C8B-B14F-4D97-AF65-F5344CB8AC3E}">
        <p14:creationId xmlns:p14="http://schemas.microsoft.com/office/powerpoint/2010/main" val="9122790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p:cNvSpPr txBox="1"/>
          <p:nvPr/>
        </p:nvSpPr>
        <p:spPr>
          <a:xfrm>
            <a:off x="503238" y="912813"/>
            <a:ext cx="7874408" cy="1031051"/>
          </a:xfrm>
          <a:prstGeom prst="rect">
            <a:avLst/>
          </a:prstGeom>
          <a:noFill/>
        </p:spPr>
        <p:txBody>
          <a:bodyPr wrap="square" lIns="0" tIns="0" rIns="0" bIns="0" rtlCol="0">
            <a:spAutoFit/>
          </a:bodyPr>
          <a:lstStyle/>
          <a:p>
            <a:pPr>
              <a:spcAft>
                <a:spcPts val="1200"/>
              </a:spcAft>
            </a:pPr>
            <a:r>
              <a:rPr lang="en-US" sz="1500" b="1" dirty="0">
                <a:latin typeface="Calibri" charset="0"/>
                <a:ea typeface="Calibri" charset="0"/>
                <a:cs typeface="Calibri" charset="0"/>
              </a:rPr>
              <a:t>DESCRIPCIÓN DE LAS CARACTERÍSTICAS DEL PROCESO (FICHA DE PROCESO)</a:t>
            </a:r>
          </a:p>
          <a:p>
            <a:pPr algn="just"/>
            <a:r>
              <a:rPr lang="es-PE" sz="1400" dirty="0">
                <a:latin typeface="Calibri" charset="0"/>
                <a:ea typeface="Calibri" charset="0"/>
                <a:cs typeface="Calibri" charset="0"/>
              </a:rPr>
              <a:t>Una </a:t>
            </a:r>
            <a:r>
              <a:rPr lang="es-PE" sz="1400" b="1" dirty="0">
                <a:latin typeface="Calibri" charset="0"/>
                <a:ea typeface="Calibri" charset="0"/>
                <a:cs typeface="Calibri" charset="0"/>
              </a:rPr>
              <a:t>ficha de proceso </a:t>
            </a:r>
            <a:r>
              <a:rPr lang="es-PE" sz="1400" dirty="0">
                <a:latin typeface="Calibri" charset="0"/>
                <a:ea typeface="Calibri" charset="0"/>
                <a:cs typeface="Calibri" charset="0"/>
              </a:rPr>
              <a:t>se puede considerar como un soporte de información que pretende recabar todas aquellas características relevantes para el control de las actividades definidas en el diagrama de proceso. Es decir para la gestión del proceso.</a:t>
            </a:r>
          </a:p>
        </p:txBody>
      </p:sp>
      <p:sp>
        <p:nvSpPr>
          <p:cNvPr id="6" name="Rectangle 5"/>
          <p:cNvSpPr/>
          <p:nvPr/>
        </p:nvSpPr>
        <p:spPr>
          <a:xfrm>
            <a:off x="503238" y="377440"/>
            <a:ext cx="2430462"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s-PE" sz="1000" dirty="0">
                <a:solidFill>
                  <a:schemeClr val="bg1">
                    <a:lumMod val="65000"/>
                  </a:schemeClr>
                </a:solidFill>
                <a:latin typeface="Calibri" charset="0"/>
                <a:ea typeface="Calibri" charset="0"/>
                <a:cs typeface="Calibri" charset="0"/>
              </a:rPr>
              <a:t>FICHA DE PROCESO</a:t>
            </a:r>
          </a:p>
        </p:txBody>
      </p:sp>
      <p:graphicFrame>
        <p:nvGraphicFramePr>
          <p:cNvPr id="3" name="Tabla 2"/>
          <p:cNvGraphicFramePr>
            <a:graphicFrameLocks noGrp="1"/>
          </p:cNvGraphicFramePr>
          <p:nvPr>
            <p:extLst>
              <p:ext uri="{D42A27DB-BD31-4B8C-83A1-F6EECF244321}">
                <p14:modId xmlns:p14="http://schemas.microsoft.com/office/powerpoint/2010/main" val="62786006"/>
              </p:ext>
            </p:extLst>
          </p:nvPr>
        </p:nvGraphicFramePr>
        <p:xfrm>
          <a:off x="2001762" y="2271284"/>
          <a:ext cx="5757076" cy="2962704"/>
        </p:xfrm>
        <a:graphic>
          <a:graphicData uri="http://schemas.openxmlformats.org/drawingml/2006/table">
            <a:tbl>
              <a:tblPr firstRow="1" bandRow="1">
                <a:tableStyleId>{5C22544A-7EE6-4342-B048-85BDC9FD1C3A}</a:tableStyleId>
              </a:tblPr>
              <a:tblGrid>
                <a:gridCol w="2878538">
                  <a:extLst>
                    <a:ext uri="{9D8B030D-6E8A-4147-A177-3AD203B41FA5}">
                      <a16:colId xmlns:a16="http://schemas.microsoft.com/office/drawing/2014/main" val="20000"/>
                    </a:ext>
                  </a:extLst>
                </a:gridCol>
                <a:gridCol w="884976">
                  <a:extLst>
                    <a:ext uri="{9D8B030D-6E8A-4147-A177-3AD203B41FA5}">
                      <a16:colId xmlns:a16="http://schemas.microsoft.com/office/drawing/2014/main" val="20001"/>
                    </a:ext>
                  </a:extLst>
                </a:gridCol>
                <a:gridCol w="1993562">
                  <a:extLst>
                    <a:ext uri="{9D8B030D-6E8A-4147-A177-3AD203B41FA5}">
                      <a16:colId xmlns:a16="http://schemas.microsoft.com/office/drawing/2014/main" val="20002"/>
                    </a:ext>
                  </a:extLst>
                </a:gridCol>
              </a:tblGrid>
              <a:tr h="219504">
                <a:tc gridSpan="2">
                  <a:txBody>
                    <a:bodyPr/>
                    <a:lstStyle/>
                    <a:p>
                      <a:r>
                        <a:rPr lang="es-ES_tradnl" sz="800" b="1" dirty="0">
                          <a:solidFill>
                            <a:schemeClr val="tx1"/>
                          </a:solidFill>
                          <a:latin typeface="Calibri" charset="0"/>
                          <a:ea typeface="Calibri" charset="0"/>
                          <a:cs typeface="Calibri" charset="0"/>
                        </a:rPr>
                        <a:t>PROCESO: </a:t>
                      </a:r>
                      <a:r>
                        <a:rPr lang="es-ES_tradnl" sz="800" b="0" dirty="0">
                          <a:solidFill>
                            <a:schemeClr val="tx1"/>
                          </a:solidFill>
                          <a:latin typeface="Calibri" charset="0"/>
                          <a:ea typeface="Calibri" charset="0"/>
                          <a:cs typeface="Calibri" charset="0"/>
                        </a:rPr>
                        <a:t>REVISIÓN DE REQUISITOS DEL PRODUCTO</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B9E7ED"/>
                    </a:solidFill>
                  </a:tcPr>
                </a:tc>
                <a:tc hMerge="1">
                  <a:txBody>
                    <a:bodyPr/>
                    <a:lstStyle/>
                    <a:p>
                      <a:endParaRPr lang="es-ES_tradnl"/>
                    </a:p>
                  </a:txBody>
                  <a:tcPr/>
                </a:tc>
                <a:tc>
                  <a:txBody>
                    <a:bodyPr/>
                    <a:lstStyle/>
                    <a:p>
                      <a:r>
                        <a:rPr lang="es-ES_tradnl" sz="800" b="1" dirty="0">
                          <a:solidFill>
                            <a:schemeClr val="tx1"/>
                          </a:solidFill>
                          <a:latin typeface="Calibri" charset="0"/>
                          <a:ea typeface="Calibri" charset="0"/>
                          <a:cs typeface="Calibri" charset="0"/>
                        </a:rPr>
                        <a:t>PROPIETARIO: </a:t>
                      </a:r>
                      <a:r>
                        <a:rPr lang="es-ES_tradnl" sz="800" b="0" dirty="0">
                          <a:solidFill>
                            <a:schemeClr val="tx1"/>
                          </a:solidFill>
                          <a:latin typeface="Calibri" charset="0"/>
                          <a:ea typeface="Calibri" charset="0"/>
                          <a:cs typeface="Calibri" charset="0"/>
                        </a:rPr>
                        <a:t>DTOR COMERCIAL</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B9E7ED"/>
                    </a:solidFill>
                  </a:tcPr>
                </a:tc>
                <a:extLst>
                  <a:ext uri="{0D108BD9-81ED-4DB2-BD59-A6C34878D82A}">
                    <a16:rowId xmlns:a16="http://schemas.microsoft.com/office/drawing/2014/main" val="10000"/>
                  </a:ext>
                </a:extLst>
              </a:tr>
              <a:tr h="409198">
                <a:tc gridSpan="2">
                  <a:txBody>
                    <a:bodyPr/>
                    <a:lstStyle/>
                    <a:p>
                      <a:r>
                        <a:rPr lang="es-ES_tradnl" sz="800" b="1" dirty="0">
                          <a:solidFill>
                            <a:schemeClr val="tx1"/>
                          </a:solidFill>
                          <a:latin typeface="Calibri" charset="0"/>
                          <a:ea typeface="Calibri" charset="0"/>
                          <a:cs typeface="Calibri" charset="0"/>
                        </a:rPr>
                        <a:t>MISIÓN: </a:t>
                      </a:r>
                      <a:r>
                        <a:rPr lang="es-ES_tradnl" sz="800" b="0" dirty="0">
                          <a:solidFill>
                            <a:schemeClr val="tx1"/>
                          </a:solidFill>
                          <a:latin typeface="Calibri" charset="0"/>
                          <a:ea typeface="Calibri" charset="0"/>
                          <a:cs typeface="Calibri" charset="0"/>
                        </a:rPr>
                        <a:t>Asegurar</a:t>
                      </a:r>
                      <a:r>
                        <a:rPr lang="es-ES_tradnl" sz="800" b="0" baseline="0" dirty="0">
                          <a:solidFill>
                            <a:schemeClr val="tx1"/>
                          </a:solidFill>
                          <a:latin typeface="Calibri" charset="0"/>
                          <a:ea typeface="Calibri" charset="0"/>
                          <a:cs typeface="Calibri" charset="0"/>
                        </a:rPr>
                        <a:t> que los requisitos aplicables a los productos para los clientes están correctamente definidos en ofertas, pedidos y contratos, aclarados y que se tiene capacidad para cumplirlos.</a:t>
                      </a:r>
                      <a:endParaRPr lang="es-ES_tradnl" sz="800" b="0" dirty="0">
                        <a:solidFill>
                          <a:schemeClr val="tx1"/>
                        </a:solidFill>
                        <a:latin typeface="Calibri" charset="0"/>
                        <a:ea typeface="Calibri" charset="0"/>
                        <a:cs typeface="Calibri"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B9E7ED"/>
                    </a:solidFill>
                  </a:tcPr>
                </a:tc>
                <a:tc hMerge="1">
                  <a:txBody>
                    <a:bodyPr/>
                    <a:lstStyle/>
                    <a:p>
                      <a:endParaRPr lang="es-ES_tradnl"/>
                    </a:p>
                  </a:txBody>
                  <a:tcPr/>
                </a:tc>
                <a:tc>
                  <a:txBody>
                    <a:bodyPr/>
                    <a:lstStyle/>
                    <a:p>
                      <a:r>
                        <a:rPr lang="es-ES_tradnl" sz="800" b="1" dirty="0">
                          <a:solidFill>
                            <a:schemeClr val="tx1"/>
                          </a:solidFill>
                          <a:latin typeface="Calibri" charset="0"/>
                          <a:ea typeface="Calibri" charset="0"/>
                          <a:cs typeface="Calibri" charset="0"/>
                        </a:rPr>
                        <a:t>DOCUMENTACIÓN:</a:t>
                      </a:r>
                      <a:r>
                        <a:rPr lang="es-ES_tradnl" sz="800" b="1" baseline="0" dirty="0">
                          <a:solidFill>
                            <a:schemeClr val="tx1"/>
                          </a:solidFill>
                          <a:latin typeface="Calibri" charset="0"/>
                          <a:ea typeface="Calibri" charset="0"/>
                          <a:cs typeface="Calibri" charset="0"/>
                        </a:rPr>
                        <a:t> </a:t>
                      </a:r>
                    </a:p>
                    <a:p>
                      <a:r>
                        <a:rPr lang="es-ES_tradnl" sz="800" b="0" baseline="0" dirty="0">
                          <a:solidFill>
                            <a:schemeClr val="tx1"/>
                          </a:solidFill>
                          <a:latin typeface="Calibri" charset="0"/>
                          <a:ea typeface="Calibri" charset="0"/>
                          <a:cs typeface="Calibri" charset="0"/>
                        </a:rPr>
                        <a:t>PC-722</a:t>
                      </a:r>
                      <a:endParaRPr lang="es-ES_tradnl" sz="800" b="0" dirty="0">
                        <a:solidFill>
                          <a:schemeClr val="tx1"/>
                        </a:solidFill>
                        <a:latin typeface="Calibri" charset="0"/>
                        <a:ea typeface="Calibri" charset="0"/>
                        <a:cs typeface="Calibri"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B9E7ED"/>
                    </a:solidFill>
                  </a:tcPr>
                </a:tc>
                <a:extLst>
                  <a:ext uri="{0D108BD9-81ED-4DB2-BD59-A6C34878D82A}">
                    <a16:rowId xmlns:a16="http://schemas.microsoft.com/office/drawing/2014/main" val="10001"/>
                  </a:ext>
                </a:extLst>
              </a:tr>
              <a:tr h="409198">
                <a:tc gridSpan="3">
                  <a:txBody>
                    <a:bodyPr/>
                    <a:lstStyle/>
                    <a:p>
                      <a:pPr marL="358775" indent="-92075">
                        <a:buFont typeface="Arial" charset="0"/>
                        <a:buChar char="•"/>
                        <a:tabLst/>
                      </a:pPr>
                      <a:r>
                        <a:rPr lang="es-ES_tradnl" sz="800" b="1" dirty="0">
                          <a:solidFill>
                            <a:schemeClr val="tx1"/>
                          </a:solidFill>
                          <a:latin typeface="Calibri" charset="0"/>
                          <a:ea typeface="Calibri" charset="0"/>
                          <a:cs typeface="Calibri" charset="0"/>
                        </a:rPr>
                        <a:t>Empieza:</a:t>
                      </a:r>
                      <a:r>
                        <a:rPr lang="es-ES_tradnl" sz="800" b="1" baseline="0" dirty="0">
                          <a:solidFill>
                            <a:schemeClr val="tx1"/>
                          </a:solidFill>
                          <a:latin typeface="Calibri" charset="0"/>
                          <a:ea typeface="Calibri" charset="0"/>
                          <a:cs typeface="Calibri" charset="0"/>
                        </a:rPr>
                        <a:t> </a:t>
                      </a:r>
                      <a:r>
                        <a:rPr lang="es-ES_tradnl" sz="800" b="0" baseline="0" dirty="0">
                          <a:solidFill>
                            <a:schemeClr val="tx1"/>
                          </a:solidFill>
                          <a:latin typeface="Calibri" charset="0"/>
                          <a:ea typeface="Calibri" charset="0"/>
                          <a:cs typeface="Calibri" charset="0"/>
                        </a:rPr>
                        <a:t>Cuando empezamos cualquier relación comercial.</a:t>
                      </a:r>
                    </a:p>
                    <a:p>
                      <a:pPr marL="358775" indent="-92075">
                        <a:buFont typeface="Arial" charset="0"/>
                        <a:buChar char="•"/>
                        <a:tabLst/>
                      </a:pPr>
                      <a:r>
                        <a:rPr lang="es-ES_tradnl" sz="800" b="1" baseline="0" dirty="0">
                          <a:solidFill>
                            <a:schemeClr val="tx1"/>
                          </a:solidFill>
                          <a:latin typeface="Calibri" charset="0"/>
                          <a:ea typeface="Calibri" charset="0"/>
                          <a:cs typeface="Calibri" charset="0"/>
                        </a:rPr>
                        <a:t>Incluye: </a:t>
                      </a:r>
                      <a:r>
                        <a:rPr lang="es-ES_tradnl" sz="800" b="0" baseline="0" dirty="0">
                          <a:solidFill>
                            <a:schemeClr val="tx1"/>
                          </a:solidFill>
                          <a:latin typeface="Calibri" charset="0"/>
                          <a:ea typeface="Calibri" charset="0"/>
                          <a:cs typeface="Calibri" charset="0"/>
                        </a:rPr>
                        <a:t>Ofertas, pedidos y contratos. Recogida de información para asegurar la capacidad.</a:t>
                      </a:r>
                    </a:p>
                    <a:p>
                      <a:pPr marL="358775" indent="-92075">
                        <a:buFont typeface="Arial" charset="0"/>
                        <a:buChar char="•"/>
                        <a:tabLst/>
                      </a:pPr>
                      <a:r>
                        <a:rPr lang="es-ES_tradnl" sz="800" b="1" baseline="0" dirty="0">
                          <a:solidFill>
                            <a:schemeClr val="tx1"/>
                          </a:solidFill>
                          <a:latin typeface="Calibri" charset="0"/>
                          <a:ea typeface="Calibri" charset="0"/>
                          <a:cs typeface="Calibri" charset="0"/>
                        </a:rPr>
                        <a:t>Termina: </a:t>
                      </a:r>
                      <a:r>
                        <a:rPr lang="es-ES_tradnl" sz="800" b="0" baseline="0" dirty="0">
                          <a:solidFill>
                            <a:schemeClr val="tx1"/>
                          </a:solidFill>
                          <a:latin typeface="Calibri" charset="0"/>
                          <a:ea typeface="Calibri" charset="0"/>
                          <a:cs typeface="Calibri" charset="0"/>
                        </a:rPr>
                        <a:t>Con la elaboración de una oferta, aceptación de un pedido o modificación del mismo.</a:t>
                      </a:r>
                      <a:endParaRPr lang="es-ES_tradnl" sz="800" b="0" dirty="0">
                        <a:solidFill>
                          <a:schemeClr val="tx1"/>
                        </a:solidFill>
                        <a:latin typeface="Calibri" charset="0"/>
                        <a:ea typeface="Calibri" charset="0"/>
                        <a:cs typeface="Calibri"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B9E7ED"/>
                    </a:solidFill>
                  </a:tcPr>
                </a:tc>
                <a:tc hMerge="1">
                  <a:txBody>
                    <a:bodyPr/>
                    <a:lstStyle/>
                    <a:p>
                      <a:endParaRPr lang="es-ES_tradnl"/>
                    </a:p>
                  </a:txBody>
                  <a:tcPr/>
                </a:tc>
                <a:tc hMerge="1">
                  <a:txBody>
                    <a:bodyPr/>
                    <a:lstStyle/>
                    <a:p>
                      <a:endParaRPr lang="es-ES_tradnl" sz="1000" b="0">
                        <a:latin typeface="Calibri" charset="0"/>
                        <a:ea typeface="Calibri" charset="0"/>
                        <a:cs typeface="Calibri" charset="0"/>
                      </a:endParaRPr>
                    </a:p>
                  </a:txBody>
                  <a:tcPr/>
                </a:tc>
                <a:extLst>
                  <a:ext uri="{0D108BD9-81ED-4DB2-BD59-A6C34878D82A}">
                    <a16:rowId xmlns:a16="http://schemas.microsoft.com/office/drawing/2014/main" val="10002"/>
                  </a:ext>
                </a:extLst>
              </a:tr>
              <a:tr h="305167">
                <a:tc gridSpan="3">
                  <a:txBody>
                    <a:bodyPr/>
                    <a:lstStyle/>
                    <a:p>
                      <a:r>
                        <a:rPr lang="es-ES_tradnl" sz="800" b="1" dirty="0">
                          <a:solidFill>
                            <a:schemeClr val="tx1"/>
                          </a:solidFill>
                          <a:latin typeface="Calibri" charset="0"/>
                          <a:ea typeface="Calibri" charset="0"/>
                          <a:cs typeface="Calibri" charset="0"/>
                        </a:rPr>
                        <a:t>ENTRADAS:  </a:t>
                      </a:r>
                      <a:r>
                        <a:rPr lang="es-ES_tradnl" sz="800" b="0" dirty="0">
                          <a:solidFill>
                            <a:schemeClr val="tx1"/>
                          </a:solidFill>
                          <a:latin typeface="Calibri" charset="0"/>
                          <a:ea typeface="Calibri" charset="0"/>
                          <a:cs typeface="Calibri" charset="0"/>
                        </a:rPr>
                        <a:t>Necesidades del cliente.</a:t>
                      </a:r>
                      <a:r>
                        <a:rPr lang="es-ES_tradnl" sz="800" b="0" baseline="0" dirty="0">
                          <a:solidFill>
                            <a:schemeClr val="tx1"/>
                          </a:solidFill>
                          <a:latin typeface="Calibri" charset="0"/>
                          <a:ea typeface="Calibri" charset="0"/>
                          <a:cs typeface="Calibri" charset="0"/>
                        </a:rPr>
                        <a:t> Información sobre capacidad de producción y stock.</a:t>
                      </a:r>
                    </a:p>
                    <a:p>
                      <a:r>
                        <a:rPr lang="es-ES_tradnl" sz="800" b="1" baseline="0" dirty="0">
                          <a:solidFill>
                            <a:schemeClr val="tx1"/>
                          </a:solidFill>
                          <a:latin typeface="Calibri" charset="0"/>
                          <a:ea typeface="Calibri" charset="0"/>
                          <a:cs typeface="Calibri" charset="0"/>
                        </a:rPr>
                        <a:t>PROVEEDORES: </a:t>
                      </a:r>
                      <a:r>
                        <a:rPr lang="es-ES_tradnl" sz="800" b="0" baseline="0" dirty="0">
                          <a:solidFill>
                            <a:schemeClr val="tx1"/>
                          </a:solidFill>
                          <a:latin typeface="Calibri" charset="0"/>
                          <a:ea typeface="Calibri" charset="0"/>
                          <a:cs typeface="Calibri" charset="0"/>
                        </a:rPr>
                        <a:t>Cliente. Producción. Logística</a:t>
                      </a:r>
                      <a:endParaRPr lang="es-ES_tradnl" sz="800" b="0" dirty="0">
                        <a:solidFill>
                          <a:schemeClr val="tx1"/>
                        </a:solidFill>
                        <a:latin typeface="Calibri" charset="0"/>
                        <a:ea typeface="Calibri" charset="0"/>
                        <a:cs typeface="Calibri"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B9E7ED"/>
                    </a:solidFill>
                  </a:tcPr>
                </a:tc>
                <a:tc hMerge="1">
                  <a:txBody>
                    <a:bodyPr/>
                    <a:lstStyle/>
                    <a:p>
                      <a:endParaRPr lang="es-ES_tradnl"/>
                    </a:p>
                  </a:txBody>
                  <a:tcPr/>
                </a:tc>
                <a:tc hMerge="1">
                  <a:txBody>
                    <a:bodyPr/>
                    <a:lstStyle/>
                    <a:p>
                      <a:endParaRPr lang="es-ES_tradnl" sz="1000" b="0">
                        <a:latin typeface="Calibri" charset="0"/>
                        <a:ea typeface="Calibri" charset="0"/>
                        <a:cs typeface="Calibri" charset="0"/>
                      </a:endParaRPr>
                    </a:p>
                  </a:txBody>
                  <a:tcPr/>
                </a:tc>
                <a:extLst>
                  <a:ext uri="{0D108BD9-81ED-4DB2-BD59-A6C34878D82A}">
                    <a16:rowId xmlns:a16="http://schemas.microsoft.com/office/drawing/2014/main" val="10003"/>
                  </a:ext>
                </a:extLst>
              </a:tr>
              <a:tr h="305167">
                <a:tc gridSpan="3">
                  <a:txBody>
                    <a:bodyPr/>
                    <a:lstStyle/>
                    <a:p>
                      <a:r>
                        <a:rPr lang="es-ES_tradnl" sz="800" b="1" dirty="0">
                          <a:solidFill>
                            <a:schemeClr val="tx1"/>
                          </a:solidFill>
                          <a:latin typeface="Calibri" charset="0"/>
                          <a:ea typeface="Calibri" charset="0"/>
                          <a:cs typeface="Calibri" charset="0"/>
                        </a:rPr>
                        <a:t>SALIDAS:  </a:t>
                      </a:r>
                      <a:r>
                        <a:rPr lang="es-ES_tradnl" sz="800" b="0" dirty="0">
                          <a:solidFill>
                            <a:schemeClr val="tx1"/>
                          </a:solidFill>
                          <a:latin typeface="Calibri" charset="0"/>
                          <a:ea typeface="Calibri" charset="0"/>
                          <a:cs typeface="Calibri" charset="0"/>
                        </a:rPr>
                        <a:t>Ofertas.</a:t>
                      </a:r>
                      <a:r>
                        <a:rPr lang="es-ES_tradnl" sz="800" b="0" baseline="0" dirty="0">
                          <a:solidFill>
                            <a:schemeClr val="tx1"/>
                          </a:solidFill>
                          <a:latin typeface="Calibri" charset="0"/>
                          <a:ea typeface="Calibri" charset="0"/>
                          <a:cs typeface="Calibri" charset="0"/>
                        </a:rPr>
                        <a:t> Pedidos aceptados. Contratos firmados. Modificaciones a los anterior</a:t>
                      </a:r>
                    </a:p>
                    <a:p>
                      <a:r>
                        <a:rPr lang="es-ES_tradnl" sz="800" b="1" baseline="0" dirty="0">
                          <a:solidFill>
                            <a:schemeClr val="tx1"/>
                          </a:solidFill>
                          <a:latin typeface="Calibri" charset="0"/>
                          <a:ea typeface="Calibri" charset="0"/>
                          <a:cs typeface="Calibri" charset="0"/>
                        </a:rPr>
                        <a:t>CLIENTES: </a:t>
                      </a:r>
                      <a:r>
                        <a:rPr lang="es-ES_tradnl" sz="800" b="0" baseline="0" dirty="0">
                          <a:solidFill>
                            <a:schemeClr val="tx1"/>
                          </a:solidFill>
                          <a:latin typeface="Calibri" charset="0"/>
                          <a:ea typeface="Calibri" charset="0"/>
                          <a:cs typeface="Calibri" charset="0"/>
                        </a:rPr>
                        <a:t>Cliente externo.</a:t>
                      </a:r>
                      <a:endParaRPr lang="es-ES_tradnl" sz="800" b="0" dirty="0">
                        <a:solidFill>
                          <a:schemeClr val="tx1"/>
                        </a:solidFill>
                        <a:latin typeface="Calibri" charset="0"/>
                        <a:ea typeface="Calibri" charset="0"/>
                        <a:cs typeface="Calibri"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B9E7ED"/>
                    </a:solidFill>
                  </a:tcPr>
                </a:tc>
                <a:tc hMerge="1">
                  <a:txBody>
                    <a:bodyPr/>
                    <a:lstStyle/>
                    <a:p>
                      <a:endParaRPr lang="es-ES_tradnl"/>
                    </a:p>
                  </a:txBody>
                  <a:tcPr/>
                </a:tc>
                <a:tc hMerge="1">
                  <a:txBody>
                    <a:bodyPr/>
                    <a:lstStyle/>
                    <a:p>
                      <a:endParaRPr lang="es-ES_tradnl" sz="1000" b="0">
                        <a:latin typeface="Calibri" charset="0"/>
                        <a:ea typeface="Calibri" charset="0"/>
                        <a:cs typeface="Calibri" charset="0"/>
                      </a:endParaRPr>
                    </a:p>
                  </a:txBody>
                  <a:tcPr/>
                </a:tc>
                <a:extLst>
                  <a:ext uri="{0D108BD9-81ED-4DB2-BD59-A6C34878D82A}">
                    <a16:rowId xmlns:a16="http://schemas.microsoft.com/office/drawing/2014/main" val="10004"/>
                  </a:ext>
                </a:extLst>
              </a:tr>
              <a:tr h="305167">
                <a:tc>
                  <a:txBody>
                    <a:bodyPr/>
                    <a:lstStyle/>
                    <a:p>
                      <a:r>
                        <a:rPr lang="es-ES_tradnl" sz="800" b="1" dirty="0">
                          <a:solidFill>
                            <a:schemeClr val="tx1"/>
                          </a:solidFill>
                          <a:latin typeface="Calibri" charset="0"/>
                          <a:ea typeface="Calibri" charset="0"/>
                          <a:cs typeface="Calibri" charset="0"/>
                        </a:rPr>
                        <a:t>INSPECCIONES:</a:t>
                      </a:r>
                    </a:p>
                    <a:p>
                      <a:r>
                        <a:rPr lang="es-ES_tradnl" sz="800" b="0" dirty="0">
                          <a:solidFill>
                            <a:schemeClr val="tx1"/>
                          </a:solidFill>
                          <a:latin typeface="Calibri" charset="0"/>
                          <a:ea typeface="Calibri" charset="0"/>
                          <a:cs typeface="Calibri" charset="0"/>
                        </a:rPr>
                        <a:t>Inspección mensual de las ofertas y pedidos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B9E7ED"/>
                    </a:solidFill>
                  </a:tcPr>
                </a:tc>
                <a:tc gridSpan="2">
                  <a:txBody>
                    <a:bodyPr/>
                    <a:lstStyle/>
                    <a:p>
                      <a:r>
                        <a:rPr lang="es-ES_tradnl" sz="800" b="1" dirty="0">
                          <a:solidFill>
                            <a:schemeClr val="tx1"/>
                          </a:solidFill>
                          <a:latin typeface="Calibri" charset="0"/>
                          <a:ea typeface="Calibri" charset="0"/>
                          <a:cs typeface="Calibri" charset="0"/>
                        </a:rPr>
                        <a:t>REGISTROS:</a:t>
                      </a:r>
                    </a:p>
                    <a:p>
                      <a:r>
                        <a:rPr lang="es-ES_tradnl" sz="800" b="0" dirty="0">
                          <a:solidFill>
                            <a:schemeClr val="tx1"/>
                          </a:solidFill>
                          <a:latin typeface="Calibri" charset="0"/>
                          <a:ea typeface="Calibri" charset="0"/>
                          <a:cs typeface="Calibri" charset="0"/>
                        </a:rPr>
                        <a:t>Reclamaciones,</a:t>
                      </a:r>
                      <a:r>
                        <a:rPr lang="es-ES_tradnl" sz="800" b="0" baseline="0" dirty="0">
                          <a:solidFill>
                            <a:schemeClr val="tx1"/>
                          </a:solidFill>
                          <a:latin typeface="Calibri" charset="0"/>
                          <a:ea typeface="Calibri" charset="0"/>
                          <a:cs typeface="Calibri" charset="0"/>
                        </a:rPr>
                        <a:t> devoluciones, FORM 722.1</a:t>
                      </a:r>
                      <a:endParaRPr lang="es-ES_tradnl" sz="800" b="0" dirty="0">
                        <a:solidFill>
                          <a:schemeClr val="tx1"/>
                        </a:solidFill>
                        <a:latin typeface="Calibri" charset="0"/>
                        <a:ea typeface="Calibri" charset="0"/>
                        <a:cs typeface="Calibri"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B9E7ED"/>
                    </a:solidFill>
                  </a:tcPr>
                </a:tc>
                <a:tc hMerge="1">
                  <a:txBody>
                    <a:bodyPr/>
                    <a:lstStyle/>
                    <a:p>
                      <a:endParaRPr lang="es-ES_tradnl" sz="1000" b="0">
                        <a:latin typeface="Calibri" charset="0"/>
                        <a:ea typeface="Calibri" charset="0"/>
                        <a:cs typeface="Calibri" charset="0"/>
                      </a:endParaRPr>
                    </a:p>
                  </a:txBody>
                  <a:tcPr/>
                </a:tc>
                <a:extLst>
                  <a:ext uri="{0D108BD9-81ED-4DB2-BD59-A6C34878D82A}">
                    <a16:rowId xmlns:a16="http://schemas.microsoft.com/office/drawing/2014/main" val="10005"/>
                  </a:ext>
                </a:extLst>
              </a:tr>
              <a:tr h="603844">
                <a:tc>
                  <a:txBody>
                    <a:bodyPr/>
                    <a:lstStyle/>
                    <a:p>
                      <a:r>
                        <a:rPr lang="es-ES_tradnl" sz="800" b="1" dirty="0">
                          <a:solidFill>
                            <a:schemeClr val="tx1"/>
                          </a:solidFill>
                          <a:latin typeface="Calibri" charset="0"/>
                          <a:ea typeface="Calibri" charset="0"/>
                          <a:cs typeface="Calibri" charset="0"/>
                        </a:rPr>
                        <a:t>VARIABLES DE CONTROL:</a:t>
                      </a:r>
                    </a:p>
                    <a:p>
                      <a:pPr marL="88900" indent="-88900">
                        <a:buFont typeface="Arial" charset="0"/>
                        <a:buChar char="•"/>
                        <a:tabLst/>
                      </a:pPr>
                      <a:r>
                        <a:rPr lang="es-ES_tradnl" sz="800" b="0" dirty="0">
                          <a:solidFill>
                            <a:schemeClr val="tx1"/>
                          </a:solidFill>
                          <a:latin typeface="Calibri" charset="0"/>
                          <a:ea typeface="Calibri" charset="0"/>
                          <a:cs typeface="Calibri" charset="0"/>
                        </a:rPr>
                        <a:t>Inmovilización de producto final.</a:t>
                      </a:r>
                    </a:p>
                    <a:p>
                      <a:pPr marL="88900" indent="-88900">
                        <a:buFont typeface="Arial" charset="0"/>
                        <a:buChar char="•"/>
                        <a:tabLst/>
                      </a:pPr>
                      <a:r>
                        <a:rPr lang="es-ES_tradnl" sz="800" b="0" dirty="0">
                          <a:solidFill>
                            <a:schemeClr val="tx1"/>
                          </a:solidFill>
                          <a:latin typeface="Calibri" charset="0"/>
                          <a:ea typeface="Calibri" charset="0"/>
                          <a:cs typeface="Calibri" charset="0"/>
                        </a:rPr>
                        <a:t>Capacidad</a:t>
                      </a:r>
                      <a:r>
                        <a:rPr lang="es-ES_tradnl" sz="800" b="0" baseline="0" dirty="0">
                          <a:solidFill>
                            <a:schemeClr val="tx1"/>
                          </a:solidFill>
                          <a:latin typeface="Calibri" charset="0"/>
                          <a:ea typeface="Calibri" charset="0"/>
                          <a:cs typeface="Calibri" charset="0"/>
                        </a:rPr>
                        <a:t> de producción.</a:t>
                      </a:r>
                    </a:p>
                    <a:p>
                      <a:pPr marL="88900" indent="-88900">
                        <a:buFont typeface="Arial" charset="0"/>
                        <a:buChar char="•"/>
                        <a:tabLst/>
                      </a:pPr>
                      <a:r>
                        <a:rPr lang="es-ES_tradnl" sz="800" b="0" baseline="0" dirty="0">
                          <a:solidFill>
                            <a:schemeClr val="tx1"/>
                          </a:solidFill>
                          <a:latin typeface="Calibri" charset="0"/>
                          <a:ea typeface="Calibri" charset="0"/>
                          <a:cs typeface="Calibri" charset="0"/>
                        </a:rPr>
                        <a:t>Plazo de entrega estándar.</a:t>
                      </a:r>
                    </a:p>
                    <a:p>
                      <a:pPr marL="88900" indent="-88900">
                        <a:buFont typeface="Arial" charset="0"/>
                        <a:buChar char="•"/>
                        <a:tabLst/>
                      </a:pPr>
                      <a:r>
                        <a:rPr lang="es-ES_tradnl" sz="800" b="0" baseline="0" dirty="0">
                          <a:solidFill>
                            <a:schemeClr val="tx1"/>
                          </a:solidFill>
                          <a:latin typeface="Calibri" charset="0"/>
                          <a:ea typeface="Calibri" charset="0"/>
                          <a:cs typeface="Calibri" charset="0"/>
                        </a:rPr>
                        <a:t>Catálogo de productos.</a:t>
                      </a:r>
                    </a:p>
                    <a:p>
                      <a:pPr marL="88900" indent="-88900">
                        <a:buFont typeface="Arial" charset="0"/>
                        <a:buChar char="•"/>
                        <a:tabLst/>
                      </a:pPr>
                      <a:r>
                        <a:rPr lang="es-ES_tradnl" sz="800" b="0" baseline="0" dirty="0">
                          <a:solidFill>
                            <a:schemeClr val="tx1"/>
                          </a:solidFill>
                          <a:latin typeface="Calibri" charset="0"/>
                          <a:ea typeface="Calibri" charset="0"/>
                          <a:cs typeface="Calibri" charset="0"/>
                        </a:rPr>
                        <a:t>Política comercial.</a:t>
                      </a:r>
                      <a:endParaRPr lang="es-ES_tradnl" sz="800" b="0" dirty="0">
                        <a:solidFill>
                          <a:schemeClr val="tx1"/>
                        </a:solidFill>
                        <a:latin typeface="Calibri" charset="0"/>
                        <a:ea typeface="Calibri" charset="0"/>
                        <a:cs typeface="Calibri"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B9E7ED"/>
                    </a:solidFill>
                  </a:tcPr>
                </a:tc>
                <a:tc gridSpan="2">
                  <a:txBody>
                    <a:bodyPr/>
                    <a:lstStyle/>
                    <a:p>
                      <a:r>
                        <a:rPr lang="es-ES_tradnl" sz="800" b="1" dirty="0">
                          <a:solidFill>
                            <a:schemeClr val="tx1"/>
                          </a:solidFill>
                          <a:latin typeface="Calibri" charset="0"/>
                          <a:ea typeface="Calibri" charset="0"/>
                          <a:cs typeface="Calibri" charset="0"/>
                        </a:rPr>
                        <a:t>INDICADORES:</a:t>
                      </a:r>
                    </a:p>
                    <a:p>
                      <a:pPr marL="88900" indent="-88900">
                        <a:buFont typeface="Arial" charset="0"/>
                        <a:buChar char="•"/>
                        <a:tabLst/>
                      </a:pPr>
                      <a:r>
                        <a:rPr lang="es-ES_tradnl" sz="800" dirty="0">
                          <a:solidFill>
                            <a:schemeClr val="tx1"/>
                          </a:solidFill>
                          <a:latin typeface="Calibri" charset="0"/>
                          <a:ea typeface="Calibri" charset="0"/>
                          <a:cs typeface="Calibri" charset="0"/>
                        </a:rPr>
                        <a:t>I722.1 = % de</a:t>
                      </a:r>
                      <a:r>
                        <a:rPr lang="es-ES_tradnl" sz="800" baseline="0" dirty="0">
                          <a:solidFill>
                            <a:schemeClr val="tx1"/>
                          </a:solidFill>
                          <a:latin typeface="Calibri" charset="0"/>
                          <a:ea typeface="Calibri" charset="0"/>
                          <a:cs typeface="Calibri" charset="0"/>
                        </a:rPr>
                        <a:t> ofertas aceptadas</a:t>
                      </a:r>
                    </a:p>
                    <a:p>
                      <a:pPr marL="88900" indent="-88900">
                        <a:buFont typeface="Arial" charset="0"/>
                        <a:buChar char="•"/>
                        <a:tabLst/>
                      </a:pPr>
                      <a:r>
                        <a:rPr lang="es-ES_tradnl" sz="800" baseline="0" dirty="0">
                          <a:solidFill>
                            <a:schemeClr val="tx1"/>
                          </a:solidFill>
                          <a:latin typeface="Calibri" charset="0"/>
                          <a:ea typeface="Calibri" charset="0"/>
                          <a:cs typeface="Calibri" charset="0"/>
                        </a:rPr>
                        <a:t>I722.2 = % ofertas/pedidos/contratos no conformes</a:t>
                      </a:r>
                    </a:p>
                    <a:p>
                      <a:pPr marL="88900" indent="-88900">
                        <a:buFont typeface="Arial" charset="0"/>
                        <a:buChar char="•"/>
                        <a:tabLst/>
                      </a:pPr>
                      <a:r>
                        <a:rPr lang="es-ES_tradnl" sz="800" baseline="0" dirty="0">
                          <a:solidFill>
                            <a:schemeClr val="tx1"/>
                          </a:solidFill>
                          <a:latin typeface="Calibri" charset="0"/>
                          <a:ea typeface="Calibri" charset="0"/>
                          <a:cs typeface="Calibri" charset="0"/>
                        </a:rPr>
                        <a:t>I722.3 = % modificaciones de requisitos por causa propia</a:t>
                      </a:r>
                      <a:endParaRPr lang="es-ES_tradnl" sz="800" dirty="0">
                        <a:solidFill>
                          <a:schemeClr val="tx1"/>
                        </a:solidFill>
                        <a:latin typeface="Calibri" charset="0"/>
                        <a:ea typeface="Calibri" charset="0"/>
                        <a:cs typeface="Calibri"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B9E7ED"/>
                    </a:solidFill>
                  </a:tcPr>
                </a:tc>
                <a:tc hMerge="1">
                  <a:txBody>
                    <a:bodyPr/>
                    <a:lstStyle/>
                    <a:p>
                      <a:endParaRPr lang="es-ES_tradnl" sz="1000" b="0">
                        <a:latin typeface="Calibri" charset="0"/>
                        <a:ea typeface="Calibri" charset="0"/>
                        <a:cs typeface="Calibri" charset="0"/>
                      </a:endParaRPr>
                    </a:p>
                  </a:txBody>
                  <a:tcPr/>
                </a:tc>
                <a:extLst>
                  <a:ext uri="{0D108BD9-81ED-4DB2-BD59-A6C34878D82A}">
                    <a16:rowId xmlns:a16="http://schemas.microsoft.com/office/drawing/2014/main" val="10006"/>
                  </a:ext>
                </a:extLst>
              </a:tr>
            </a:tbl>
          </a:graphicData>
        </a:graphic>
      </p:graphicFrame>
      <p:sp>
        <p:nvSpPr>
          <p:cNvPr id="4" name="CuadroTexto 3"/>
          <p:cNvSpPr txBox="1"/>
          <p:nvPr/>
        </p:nvSpPr>
        <p:spPr>
          <a:xfrm rot="16200000">
            <a:off x="1787053" y="2990036"/>
            <a:ext cx="715926" cy="215444"/>
          </a:xfrm>
          <a:prstGeom prst="rect">
            <a:avLst/>
          </a:prstGeom>
          <a:noFill/>
        </p:spPr>
        <p:txBody>
          <a:bodyPr wrap="square" rtlCol="0">
            <a:spAutoFit/>
          </a:bodyPr>
          <a:lstStyle/>
          <a:p>
            <a:r>
              <a:rPr lang="es-ES_tradnl" sz="800" b="1">
                <a:latin typeface="Calibri" charset="0"/>
                <a:ea typeface="Calibri" charset="0"/>
                <a:cs typeface="Calibri" charset="0"/>
              </a:rPr>
              <a:t>ALCANCE</a:t>
            </a:r>
          </a:p>
        </p:txBody>
      </p:sp>
      <p:cxnSp>
        <p:nvCxnSpPr>
          <p:cNvPr id="8" name="Conector recto 7"/>
          <p:cNvCxnSpPr/>
          <p:nvPr/>
        </p:nvCxnSpPr>
        <p:spPr>
          <a:xfrm>
            <a:off x="2252738" y="2993431"/>
            <a:ext cx="0" cy="357963"/>
          </a:xfrm>
          <a:prstGeom prst="line">
            <a:avLst/>
          </a:prstGeom>
          <a:ln>
            <a:solidFill>
              <a:srgbClr val="00B1C3"/>
            </a:solidFill>
          </a:ln>
        </p:spPr>
        <p:style>
          <a:lnRef idx="1">
            <a:schemeClr val="accent1"/>
          </a:lnRef>
          <a:fillRef idx="0">
            <a:schemeClr val="accent1"/>
          </a:fillRef>
          <a:effectRef idx="0">
            <a:schemeClr val="accent1"/>
          </a:effectRef>
          <a:fontRef idx="minor">
            <a:schemeClr val="tx1"/>
          </a:fontRef>
        </p:style>
      </p:cxnSp>
      <p:graphicFrame>
        <p:nvGraphicFramePr>
          <p:cNvPr id="9" name="Tabla 8"/>
          <p:cNvGraphicFramePr>
            <a:graphicFrameLocks noGrp="1"/>
          </p:cNvGraphicFramePr>
          <p:nvPr>
            <p:extLst>
              <p:ext uri="{D42A27DB-BD31-4B8C-83A1-F6EECF244321}">
                <p14:modId xmlns:p14="http://schemas.microsoft.com/office/powerpoint/2010/main" val="85342344"/>
              </p:ext>
            </p:extLst>
          </p:nvPr>
        </p:nvGraphicFramePr>
        <p:xfrm>
          <a:off x="2001762" y="2017081"/>
          <a:ext cx="5757075" cy="243840"/>
        </p:xfrm>
        <a:graphic>
          <a:graphicData uri="http://schemas.openxmlformats.org/drawingml/2006/table">
            <a:tbl>
              <a:tblPr firstRow="1" bandRow="1">
                <a:tableStyleId>{5C22544A-7EE6-4342-B048-85BDC9FD1C3A}</a:tableStyleId>
              </a:tblPr>
              <a:tblGrid>
                <a:gridCol w="1397046">
                  <a:extLst>
                    <a:ext uri="{9D8B030D-6E8A-4147-A177-3AD203B41FA5}">
                      <a16:colId xmlns:a16="http://schemas.microsoft.com/office/drawing/2014/main" val="20000"/>
                    </a:ext>
                  </a:extLst>
                </a:gridCol>
                <a:gridCol w="3278037">
                  <a:extLst>
                    <a:ext uri="{9D8B030D-6E8A-4147-A177-3AD203B41FA5}">
                      <a16:colId xmlns:a16="http://schemas.microsoft.com/office/drawing/2014/main" val="20001"/>
                    </a:ext>
                  </a:extLst>
                </a:gridCol>
                <a:gridCol w="1081992">
                  <a:extLst>
                    <a:ext uri="{9D8B030D-6E8A-4147-A177-3AD203B41FA5}">
                      <a16:colId xmlns:a16="http://schemas.microsoft.com/office/drawing/2014/main" val="20002"/>
                    </a:ext>
                  </a:extLst>
                </a:gridCol>
              </a:tblGrid>
              <a:tr h="188834">
                <a:tc>
                  <a:txBody>
                    <a:bodyPr/>
                    <a:lstStyle/>
                    <a:p>
                      <a:r>
                        <a:rPr lang="es-ES_tradnl" sz="1000" dirty="0">
                          <a:latin typeface="Calibri" charset="0"/>
                          <a:ea typeface="Calibri" charset="0"/>
                          <a:cs typeface="Calibri" charset="0"/>
                        </a:rPr>
                        <a:t>INTESA</a:t>
                      </a:r>
                    </a:p>
                  </a:txBody>
                  <a:tcPr>
                    <a:solidFill>
                      <a:srgbClr val="00B1C3"/>
                    </a:solidFill>
                  </a:tcPr>
                </a:tc>
                <a:tc>
                  <a:txBody>
                    <a:bodyPr/>
                    <a:lstStyle/>
                    <a:p>
                      <a:r>
                        <a:rPr lang="es-ES_tradnl" sz="1000" dirty="0">
                          <a:latin typeface="Calibri" charset="0"/>
                          <a:ea typeface="Calibri" charset="0"/>
                          <a:cs typeface="Calibri" charset="0"/>
                        </a:rPr>
                        <a:t>REVISIÓN DE REQUISITOS DEL PRODUCTO</a:t>
                      </a:r>
                    </a:p>
                  </a:txBody>
                  <a:tcPr>
                    <a:solidFill>
                      <a:srgbClr val="00B1C3"/>
                    </a:solidFill>
                  </a:tcPr>
                </a:tc>
                <a:tc>
                  <a:txBody>
                    <a:bodyPr/>
                    <a:lstStyle/>
                    <a:p>
                      <a:r>
                        <a:rPr lang="es-ES_tradnl" sz="1000" dirty="0">
                          <a:latin typeface="Calibri" charset="0"/>
                          <a:ea typeface="Calibri" charset="0"/>
                          <a:cs typeface="Calibri" charset="0"/>
                        </a:rPr>
                        <a:t>FP-722</a:t>
                      </a:r>
                    </a:p>
                  </a:txBody>
                  <a:tcPr>
                    <a:solidFill>
                      <a:srgbClr val="00B1C3"/>
                    </a:solid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16572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0" y="1"/>
            <a:ext cx="9144000" cy="5715000"/>
          </a:xfrm>
          <a:prstGeom prst="rect">
            <a:avLst/>
          </a:prstGeom>
          <a:solidFill>
            <a:srgbClr val="ED43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pic>
        <p:nvPicPr>
          <p:cNvPr id="7" name="Imagen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946969"/>
            <a:ext cx="2072213" cy="3898064"/>
          </a:xfrm>
          <a:prstGeom prst="rect">
            <a:avLst/>
          </a:prstGeom>
        </p:spPr>
      </p:pic>
      <p:sp>
        <p:nvSpPr>
          <p:cNvPr id="6" name="Rectángulo 5"/>
          <p:cNvSpPr/>
          <p:nvPr/>
        </p:nvSpPr>
        <p:spPr>
          <a:xfrm>
            <a:off x="149817" y="3724759"/>
            <a:ext cx="1037633" cy="1069383"/>
          </a:xfrm>
          <a:prstGeom prst="rect">
            <a:avLst/>
          </a:prstGeom>
          <a:solidFill>
            <a:srgbClr val="ED43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4" name="CuadroTexto 3"/>
          <p:cNvSpPr txBox="1"/>
          <p:nvPr/>
        </p:nvSpPr>
        <p:spPr>
          <a:xfrm>
            <a:off x="2519363" y="2540738"/>
            <a:ext cx="4581728" cy="812530"/>
          </a:xfrm>
          <a:prstGeom prst="rect">
            <a:avLst/>
          </a:prstGeom>
          <a:noFill/>
        </p:spPr>
        <p:txBody>
          <a:bodyPr wrap="square" lIns="0" tIns="0" rIns="0" bIns="0" rtlCol="0">
            <a:spAutoFit/>
          </a:bodyPr>
          <a:lstStyle/>
          <a:p>
            <a:pPr>
              <a:lnSpc>
                <a:spcPct val="80000"/>
              </a:lnSpc>
            </a:pPr>
            <a:r>
              <a:rPr lang="es-ES_tradnl" sz="3300" dirty="0">
                <a:solidFill>
                  <a:schemeClr val="bg1"/>
                </a:solidFill>
                <a:latin typeface="Graphik Regular" charset="0"/>
                <a:ea typeface="Graphik Regular" charset="0"/>
                <a:cs typeface="Graphik Regular" charset="0"/>
              </a:rPr>
              <a:t>INTRODUCCIÓN</a:t>
            </a:r>
          </a:p>
          <a:p>
            <a:pPr>
              <a:lnSpc>
                <a:spcPct val="80000"/>
              </a:lnSpc>
            </a:pPr>
            <a:r>
              <a:rPr lang="es-ES_tradnl" sz="3300" b="1" dirty="0">
                <a:solidFill>
                  <a:schemeClr val="bg1"/>
                </a:solidFill>
                <a:latin typeface="Graphik Bold" charset="0"/>
                <a:ea typeface="Graphik Bold" charset="0"/>
                <a:cs typeface="Graphik Bold" charset="0"/>
              </a:rPr>
              <a:t>DE LA SESIÓN</a:t>
            </a:r>
          </a:p>
        </p:txBody>
      </p:sp>
      <p:pic>
        <p:nvPicPr>
          <p:cNvPr id="5" name="Imagen 4"/>
          <p:cNvPicPr>
            <a:picLocks noChangeAspect="1"/>
          </p:cNvPicPr>
          <p:nvPr/>
        </p:nvPicPr>
        <p:blipFill>
          <a:blip r:embed="rId3"/>
          <a:stretch>
            <a:fillRect/>
          </a:stretch>
        </p:blipFill>
        <p:spPr>
          <a:xfrm>
            <a:off x="2538613" y="2211377"/>
            <a:ext cx="202176" cy="208211"/>
          </a:xfrm>
          <a:prstGeom prst="rect">
            <a:avLst/>
          </a:prstGeom>
        </p:spPr>
      </p:pic>
      <p:pic>
        <p:nvPicPr>
          <p:cNvPr id="8" name="Imagen 7">
            <a:extLst>
              <a:ext uri="{FF2B5EF4-FFF2-40B4-BE49-F238E27FC236}">
                <a16:creationId xmlns:a16="http://schemas.microsoft.com/office/drawing/2014/main" id="{2CD7628C-6304-5D4B-BA7D-591238143DE2}"/>
              </a:ext>
            </a:extLst>
          </p:cNvPr>
          <p:cNvPicPr>
            <a:picLocks noChangeAspect="1"/>
          </p:cNvPicPr>
          <p:nvPr/>
        </p:nvPicPr>
        <p:blipFill>
          <a:blip r:embed="rId3"/>
          <a:stretch>
            <a:fillRect/>
          </a:stretch>
        </p:blipFill>
        <p:spPr>
          <a:xfrm>
            <a:off x="2528619" y="2194222"/>
            <a:ext cx="202176" cy="208211"/>
          </a:xfrm>
          <a:prstGeom prst="rect">
            <a:avLst/>
          </a:prstGeom>
        </p:spPr>
      </p:pic>
      <p:pic>
        <p:nvPicPr>
          <p:cNvPr id="3" name="Imagen 2"/>
          <p:cNvPicPr>
            <a:picLocks noChangeAspect="1"/>
          </p:cNvPicPr>
          <p:nvPr/>
        </p:nvPicPr>
        <p:blipFill>
          <a:blip r:embed="rId4">
            <a:alphaModFix amt="16000"/>
          </a:blip>
          <a:stretch>
            <a:fillRect/>
          </a:stretch>
        </p:blipFill>
        <p:spPr>
          <a:xfrm>
            <a:off x="334433" y="3817749"/>
            <a:ext cx="809264" cy="809264"/>
          </a:xfrm>
          <a:prstGeom prst="rect">
            <a:avLst/>
          </a:prstGeom>
        </p:spPr>
      </p:pic>
    </p:spTree>
    <p:extLst>
      <p:ext uri="{BB962C8B-B14F-4D97-AF65-F5344CB8AC3E}">
        <p14:creationId xmlns:p14="http://schemas.microsoft.com/office/powerpoint/2010/main" val="19415599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uadroTexto 6"/>
          <p:cNvSpPr txBox="1"/>
          <p:nvPr/>
        </p:nvSpPr>
        <p:spPr>
          <a:xfrm>
            <a:off x="503238" y="912813"/>
            <a:ext cx="8074232" cy="615553"/>
          </a:xfrm>
          <a:prstGeom prst="rect">
            <a:avLst/>
          </a:prstGeom>
          <a:noFill/>
        </p:spPr>
        <p:txBody>
          <a:bodyPr wrap="square" lIns="0" tIns="0" rIns="0" bIns="0" rtlCol="0">
            <a:spAutoFit/>
          </a:bodyPr>
          <a:lstStyle/>
          <a:p>
            <a:pPr>
              <a:spcAft>
                <a:spcPts val="1200"/>
              </a:spcAft>
            </a:pPr>
            <a:r>
              <a:rPr lang="en-US" sz="1500" b="1" dirty="0">
                <a:latin typeface="Calibri" charset="0"/>
                <a:ea typeface="Calibri" charset="0"/>
                <a:cs typeface="Calibri" charset="0"/>
              </a:rPr>
              <a:t>DESCRIPCIÓN DE LAS CARACTERÍSTICAS DEL PROCESO (FICHA DE PROCESO)</a:t>
            </a:r>
          </a:p>
          <a:p>
            <a:pPr lvl="0">
              <a:spcAft>
                <a:spcPts val="1200"/>
              </a:spcAft>
            </a:pPr>
            <a:r>
              <a:rPr lang="es-PE" sz="1500" b="1" dirty="0">
                <a:solidFill>
                  <a:srgbClr val="714FA0"/>
                </a:solidFill>
                <a:latin typeface="Calibri" charset="0"/>
                <a:ea typeface="Calibri" charset="0"/>
                <a:cs typeface="Calibri" charset="0"/>
              </a:rPr>
              <a:t>Información para una Ficha de Proceso</a:t>
            </a:r>
          </a:p>
        </p:txBody>
      </p:sp>
      <p:sp>
        <p:nvSpPr>
          <p:cNvPr id="8" name="Rectángulo 7"/>
          <p:cNvSpPr/>
          <p:nvPr/>
        </p:nvSpPr>
        <p:spPr>
          <a:xfrm>
            <a:off x="1406277" y="1924991"/>
            <a:ext cx="4186619" cy="2639441"/>
          </a:xfrm>
          <a:prstGeom prst="rect">
            <a:avLst/>
          </a:prstGeom>
        </p:spPr>
        <p:txBody>
          <a:bodyPr wrap="square" lIns="0" tIns="0" rIns="0" bIns="0">
            <a:spAutoFit/>
          </a:bodyPr>
          <a:lstStyle/>
          <a:p>
            <a:pPr lvl="0">
              <a:lnSpc>
                <a:spcPct val="120000"/>
              </a:lnSpc>
            </a:pPr>
            <a:r>
              <a:rPr lang="es-PE" sz="1600" b="1" dirty="0">
                <a:latin typeface="Calibri" charset="0"/>
                <a:ea typeface="Calibri" charset="0"/>
                <a:cs typeface="Calibri" charset="0"/>
              </a:rPr>
              <a:t>Misión</a:t>
            </a:r>
          </a:p>
          <a:p>
            <a:pPr>
              <a:lnSpc>
                <a:spcPct val="120000"/>
              </a:lnSpc>
            </a:pPr>
            <a:r>
              <a:rPr lang="es-PE" sz="1600" b="1" dirty="0">
                <a:latin typeface="Calibri" charset="0"/>
                <a:ea typeface="Calibri" charset="0"/>
                <a:cs typeface="Calibri" charset="0"/>
              </a:rPr>
              <a:t>Propietario del proceso</a:t>
            </a:r>
          </a:p>
          <a:p>
            <a:pPr>
              <a:lnSpc>
                <a:spcPct val="120000"/>
              </a:lnSpc>
            </a:pPr>
            <a:r>
              <a:rPr lang="es-PE" sz="1600" b="1" dirty="0">
                <a:latin typeface="Calibri" charset="0"/>
                <a:ea typeface="Calibri" charset="0"/>
                <a:cs typeface="Calibri" charset="0"/>
              </a:rPr>
              <a:t>Alcance del proceso</a:t>
            </a:r>
          </a:p>
          <a:p>
            <a:pPr lvl="0">
              <a:lnSpc>
                <a:spcPct val="120000"/>
              </a:lnSpc>
            </a:pPr>
            <a:r>
              <a:rPr lang="es-PE" sz="1600" b="1" dirty="0">
                <a:latin typeface="Calibri" charset="0"/>
                <a:ea typeface="Calibri" charset="0"/>
                <a:cs typeface="Calibri" charset="0"/>
              </a:rPr>
              <a:t>Limites del proceso</a:t>
            </a:r>
          </a:p>
          <a:p>
            <a:pPr lvl="0">
              <a:lnSpc>
                <a:spcPct val="120000"/>
              </a:lnSpc>
            </a:pPr>
            <a:r>
              <a:rPr lang="es-PE" sz="1600" b="1" dirty="0">
                <a:latin typeface="Calibri" charset="0"/>
                <a:ea typeface="Calibri" charset="0"/>
                <a:cs typeface="Calibri" charset="0"/>
              </a:rPr>
              <a:t>Indicadores del proceso</a:t>
            </a:r>
          </a:p>
          <a:p>
            <a:pPr>
              <a:lnSpc>
                <a:spcPct val="120000"/>
              </a:lnSpc>
            </a:pPr>
            <a:r>
              <a:rPr lang="es-PE" sz="1600" b="1" dirty="0">
                <a:latin typeface="Calibri" charset="0"/>
                <a:ea typeface="Calibri" charset="0"/>
                <a:cs typeface="Calibri" charset="0"/>
              </a:rPr>
              <a:t>Variables de control</a:t>
            </a:r>
          </a:p>
          <a:p>
            <a:pPr>
              <a:lnSpc>
                <a:spcPct val="120000"/>
              </a:lnSpc>
            </a:pPr>
            <a:r>
              <a:rPr lang="es-PE" sz="1600" b="1" dirty="0">
                <a:latin typeface="Calibri" charset="0"/>
                <a:ea typeface="Calibri" charset="0"/>
                <a:cs typeface="Calibri" charset="0"/>
              </a:rPr>
              <a:t>Inspecciones</a:t>
            </a:r>
          </a:p>
          <a:p>
            <a:pPr>
              <a:lnSpc>
                <a:spcPct val="120000"/>
              </a:lnSpc>
            </a:pPr>
            <a:r>
              <a:rPr lang="es-PE" sz="1600" b="1" dirty="0">
                <a:latin typeface="Calibri" charset="0"/>
                <a:ea typeface="Calibri" charset="0"/>
                <a:cs typeface="Calibri" charset="0"/>
              </a:rPr>
              <a:t>Documentos y/o registros</a:t>
            </a:r>
          </a:p>
          <a:p>
            <a:pPr>
              <a:lnSpc>
                <a:spcPct val="120000"/>
              </a:lnSpc>
            </a:pPr>
            <a:r>
              <a:rPr lang="es-PE" sz="1600" b="1" dirty="0">
                <a:latin typeface="Calibri" charset="0"/>
                <a:ea typeface="Calibri" charset="0"/>
                <a:cs typeface="Calibri" charset="0"/>
              </a:rPr>
              <a:t>Recursos</a:t>
            </a:r>
          </a:p>
        </p:txBody>
      </p:sp>
      <p:cxnSp>
        <p:nvCxnSpPr>
          <p:cNvPr id="9" name="Conector recto 8"/>
          <p:cNvCxnSpPr>
            <a:stCxn id="11" idx="4"/>
            <a:endCxn id="35" idx="0"/>
          </p:cNvCxnSpPr>
          <p:nvPr/>
        </p:nvCxnSpPr>
        <p:spPr>
          <a:xfrm>
            <a:off x="1156934" y="2149620"/>
            <a:ext cx="0" cy="2196963"/>
          </a:xfrm>
          <a:prstGeom prst="line">
            <a:avLst/>
          </a:prstGeom>
          <a:ln>
            <a:solidFill>
              <a:srgbClr val="7150A0"/>
            </a:solidFill>
          </a:ln>
        </p:spPr>
        <p:style>
          <a:lnRef idx="1">
            <a:schemeClr val="accent1"/>
          </a:lnRef>
          <a:fillRef idx="0">
            <a:schemeClr val="accent1"/>
          </a:fillRef>
          <a:effectRef idx="0">
            <a:schemeClr val="accent1"/>
          </a:effectRef>
          <a:fontRef idx="minor">
            <a:schemeClr val="tx1"/>
          </a:fontRef>
        </p:style>
      </p:cxnSp>
      <p:grpSp>
        <p:nvGrpSpPr>
          <p:cNvPr id="10" name="Agrupar 9"/>
          <p:cNvGrpSpPr/>
          <p:nvPr/>
        </p:nvGrpSpPr>
        <p:grpSpPr>
          <a:xfrm>
            <a:off x="1086538" y="2009362"/>
            <a:ext cx="140792" cy="140258"/>
            <a:chOff x="3427964" y="2244682"/>
            <a:chExt cx="225891" cy="225034"/>
          </a:xfrm>
        </p:grpSpPr>
        <p:sp>
          <p:nvSpPr>
            <p:cNvPr id="11" name="Elipse 10"/>
            <p:cNvSpPr/>
            <p:nvPr/>
          </p:nvSpPr>
          <p:spPr>
            <a:xfrm>
              <a:off x="3427964" y="2244682"/>
              <a:ext cx="225891" cy="225034"/>
            </a:xfrm>
            <a:prstGeom prst="ellipse">
              <a:avLst/>
            </a:prstGeom>
            <a:solidFill>
              <a:schemeClr val="bg1"/>
            </a:solidFill>
            <a:ln w="19050">
              <a:solidFill>
                <a:srgbClr val="714F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2" name="Elipse 11"/>
            <p:cNvSpPr/>
            <p:nvPr/>
          </p:nvSpPr>
          <p:spPr>
            <a:xfrm>
              <a:off x="3482167" y="2298680"/>
              <a:ext cx="117483" cy="117037"/>
            </a:xfrm>
            <a:prstGeom prst="ellipse">
              <a:avLst/>
            </a:prstGeom>
            <a:solidFill>
              <a:srgbClr val="714FA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grpSp>
      <p:grpSp>
        <p:nvGrpSpPr>
          <p:cNvPr id="13" name="Agrupar 12"/>
          <p:cNvGrpSpPr/>
          <p:nvPr/>
        </p:nvGrpSpPr>
        <p:grpSpPr>
          <a:xfrm>
            <a:off x="1086538" y="2301315"/>
            <a:ext cx="140792" cy="140258"/>
            <a:chOff x="3427964" y="2244682"/>
            <a:chExt cx="225891" cy="225034"/>
          </a:xfrm>
        </p:grpSpPr>
        <p:sp>
          <p:nvSpPr>
            <p:cNvPr id="14" name="Elipse 13"/>
            <p:cNvSpPr/>
            <p:nvPr/>
          </p:nvSpPr>
          <p:spPr>
            <a:xfrm>
              <a:off x="3427964" y="2244682"/>
              <a:ext cx="225891" cy="225034"/>
            </a:xfrm>
            <a:prstGeom prst="ellipse">
              <a:avLst/>
            </a:prstGeom>
            <a:solidFill>
              <a:schemeClr val="bg1"/>
            </a:solidFill>
            <a:ln w="19050">
              <a:solidFill>
                <a:srgbClr val="714F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5" name="Elipse 14"/>
            <p:cNvSpPr/>
            <p:nvPr/>
          </p:nvSpPr>
          <p:spPr>
            <a:xfrm>
              <a:off x="3482167" y="2298680"/>
              <a:ext cx="117483" cy="117037"/>
            </a:xfrm>
            <a:prstGeom prst="ellipse">
              <a:avLst/>
            </a:prstGeom>
            <a:solidFill>
              <a:srgbClr val="714FA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grpSp>
      <p:grpSp>
        <p:nvGrpSpPr>
          <p:cNvPr id="16" name="Agrupar 15"/>
          <p:cNvGrpSpPr/>
          <p:nvPr/>
        </p:nvGrpSpPr>
        <p:grpSpPr>
          <a:xfrm>
            <a:off x="1086538" y="2590451"/>
            <a:ext cx="140792" cy="140258"/>
            <a:chOff x="3427964" y="2244682"/>
            <a:chExt cx="225891" cy="225034"/>
          </a:xfrm>
        </p:grpSpPr>
        <p:sp>
          <p:nvSpPr>
            <p:cNvPr id="17" name="Elipse 16"/>
            <p:cNvSpPr/>
            <p:nvPr/>
          </p:nvSpPr>
          <p:spPr>
            <a:xfrm>
              <a:off x="3427964" y="2244682"/>
              <a:ext cx="225891" cy="225034"/>
            </a:xfrm>
            <a:prstGeom prst="ellipse">
              <a:avLst/>
            </a:prstGeom>
            <a:solidFill>
              <a:schemeClr val="bg1"/>
            </a:solidFill>
            <a:ln w="19050">
              <a:solidFill>
                <a:srgbClr val="714F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8" name="Elipse 17"/>
            <p:cNvSpPr/>
            <p:nvPr/>
          </p:nvSpPr>
          <p:spPr>
            <a:xfrm>
              <a:off x="3482167" y="2298680"/>
              <a:ext cx="117483" cy="117037"/>
            </a:xfrm>
            <a:prstGeom prst="ellipse">
              <a:avLst/>
            </a:prstGeom>
            <a:solidFill>
              <a:srgbClr val="714FA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grpSp>
      <p:grpSp>
        <p:nvGrpSpPr>
          <p:cNvPr id="19" name="Agrupar 18"/>
          <p:cNvGrpSpPr/>
          <p:nvPr/>
        </p:nvGrpSpPr>
        <p:grpSpPr>
          <a:xfrm>
            <a:off x="1086538" y="2879587"/>
            <a:ext cx="140792" cy="140258"/>
            <a:chOff x="3427964" y="2244682"/>
            <a:chExt cx="225891" cy="225034"/>
          </a:xfrm>
        </p:grpSpPr>
        <p:sp>
          <p:nvSpPr>
            <p:cNvPr id="20" name="Elipse 19"/>
            <p:cNvSpPr/>
            <p:nvPr/>
          </p:nvSpPr>
          <p:spPr>
            <a:xfrm>
              <a:off x="3427964" y="2244682"/>
              <a:ext cx="225891" cy="225034"/>
            </a:xfrm>
            <a:prstGeom prst="ellipse">
              <a:avLst/>
            </a:prstGeom>
            <a:solidFill>
              <a:schemeClr val="bg1"/>
            </a:solidFill>
            <a:ln w="19050">
              <a:solidFill>
                <a:srgbClr val="714F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1" name="Elipse 20"/>
            <p:cNvSpPr/>
            <p:nvPr/>
          </p:nvSpPr>
          <p:spPr>
            <a:xfrm>
              <a:off x="3482167" y="2298680"/>
              <a:ext cx="117483" cy="117037"/>
            </a:xfrm>
            <a:prstGeom prst="ellipse">
              <a:avLst/>
            </a:prstGeom>
            <a:solidFill>
              <a:srgbClr val="714FA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grpSp>
      <p:grpSp>
        <p:nvGrpSpPr>
          <p:cNvPr id="22" name="Agrupar 21"/>
          <p:cNvGrpSpPr/>
          <p:nvPr/>
        </p:nvGrpSpPr>
        <p:grpSpPr>
          <a:xfrm>
            <a:off x="1086538" y="3168723"/>
            <a:ext cx="140792" cy="140258"/>
            <a:chOff x="3427964" y="2244682"/>
            <a:chExt cx="225891" cy="225034"/>
          </a:xfrm>
        </p:grpSpPr>
        <p:sp>
          <p:nvSpPr>
            <p:cNvPr id="23" name="Elipse 22"/>
            <p:cNvSpPr/>
            <p:nvPr/>
          </p:nvSpPr>
          <p:spPr>
            <a:xfrm>
              <a:off x="3427964" y="2244682"/>
              <a:ext cx="225891" cy="225034"/>
            </a:xfrm>
            <a:prstGeom prst="ellipse">
              <a:avLst/>
            </a:prstGeom>
            <a:solidFill>
              <a:schemeClr val="bg1"/>
            </a:solidFill>
            <a:ln w="19050">
              <a:solidFill>
                <a:srgbClr val="714F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4" name="Elipse 23"/>
            <p:cNvSpPr/>
            <p:nvPr/>
          </p:nvSpPr>
          <p:spPr>
            <a:xfrm>
              <a:off x="3482167" y="2298680"/>
              <a:ext cx="117483" cy="117037"/>
            </a:xfrm>
            <a:prstGeom prst="ellipse">
              <a:avLst/>
            </a:prstGeom>
            <a:solidFill>
              <a:srgbClr val="714FA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grpSp>
      <p:grpSp>
        <p:nvGrpSpPr>
          <p:cNvPr id="25" name="Agrupar 24"/>
          <p:cNvGrpSpPr/>
          <p:nvPr/>
        </p:nvGrpSpPr>
        <p:grpSpPr>
          <a:xfrm>
            <a:off x="1086538" y="3457859"/>
            <a:ext cx="140792" cy="140258"/>
            <a:chOff x="3427964" y="2244682"/>
            <a:chExt cx="225891" cy="225034"/>
          </a:xfrm>
        </p:grpSpPr>
        <p:sp>
          <p:nvSpPr>
            <p:cNvPr id="26" name="Elipse 25"/>
            <p:cNvSpPr/>
            <p:nvPr/>
          </p:nvSpPr>
          <p:spPr>
            <a:xfrm>
              <a:off x="3427964" y="2244682"/>
              <a:ext cx="225891" cy="225034"/>
            </a:xfrm>
            <a:prstGeom prst="ellipse">
              <a:avLst/>
            </a:prstGeom>
            <a:solidFill>
              <a:schemeClr val="bg1"/>
            </a:solidFill>
            <a:ln w="19050">
              <a:solidFill>
                <a:srgbClr val="714F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7" name="Elipse 26"/>
            <p:cNvSpPr/>
            <p:nvPr/>
          </p:nvSpPr>
          <p:spPr>
            <a:xfrm>
              <a:off x="3482167" y="2298680"/>
              <a:ext cx="117483" cy="117037"/>
            </a:xfrm>
            <a:prstGeom prst="ellipse">
              <a:avLst/>
            </a:prstGeom>
            <a:solidFill>
              <a:srgbClr val="714FA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grpSp>
      <p:grpSp>
        <p:nvGrpSpPr>
          <p:cNvPr id="28" name="Agrupar 27"/>
          <p:cNvGrpSpPr/>
          <p:nvPr/>
        </p:nvGrpSpPr>
        <p:grpSpPr>
          <a:xfrm>
            <a:off x="1086538" y="3751342"/>
            <a:ext cx="140792" cy="140258"/>
            <a:chOff x="3427964" y="2244682"/>
            <a:chExt cx="225891" cy="225034"/>
          </a:xfrm>
        </p:grpSpPr>
        <p:sp>
          <p:nvSpPr>
            <p:cNvPr id="29" name="Elipse 28"/>
            <p:cNvSpPr/>
            <p:nvPr/>
          </p:nvSpPr>
          <p:spPr>
            <a:xfrm>
              <a:off x="3427964" y="2244682"/>
              <a:ext cx="225891" cy="225034"/>
            </a:xfrm>
            <a:prstGeom prst="ellipse">
              <a:avLst/>
            </a:prstGeom>
            <a:solidFill>
              <a:schemeClr val="bg1"/>
            </a:solidFill>
            <a:ln w="19050">
              <a:solidFill>
                <a:srgbClr val="714F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30" name="Elipse 29"/>
            <p:cNvSpPr/>
            <p:nvPr/>
          </p:nvSpPr>
          <p:spPr>
            <a:xfrm>
              <a:off x="3482167" y="2298680"/>
              <a:ext cx="117483" cy="117037"/>
            </a:xfrm>
            <a:prstGeom prst="ellipse">
              <a:avLst/>
            </a:prstGeom>
            <a:solidFill>
              <a:srgbClr val="714FA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grpSp>
      <p:grpSp>
        <p:nvGrpSpPr>
          <p:cNvPr id="31" name="Agrupar 30"/>
          <p:cNvGrpSpPr/>
          <p:nvPr/>
        </p:nvGrpSpPr>
        <p:grpSpPr>
          <a:xfrm>
            <a:off x="1086538" y="4045405"/>
            <a:ext cx="140792" cy="140258"/>
            <a:chOff x="3427964" y="2244682"/>
            <a:chExt cx="225891" cy="225034"/>
          </a:xfrm>
        </p:grpSpPr>
        <p:sp>
          <p:nvSpPr>
            <p:cNvPr id="32" name="Elipse 31"/>
            <p:cNvSpPr/>
            <p:nvPr/>
          </p:nvSpPr>
          <p:spPr>
            <a:xfrm>
              <a:off x="3427964" y="2244682"/>
              <a:ext cx="225891" cy="225034"/>
            </a:xfrm>
            <a:prstGeom prst="ellipse">
              <a:avLst/>
            </a:prstGeom>
            <a:solidFill>
              <a:schemeClr val="bg1"/>
            </a:solidFill>
            <a:ln w="19050">
              <a:solidFill>
                <a:srgbClr val="714F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33" name="Elipse 32"/>
            <p:cNvSpPr/>
            <p:nvPr/>
          </p:nvSpPr>
          <p:spPr>
            <a:xfrm>
              <a:off x="3482167" y="2298680"/>
              <a:ext cx="117483" cy="117037"/>
            </a:xfrm>
            <a:prstGeom prst="ellipse">
              <a:avLst/>
            </a:prstGeom>
            <a:solidFill>
              <a:srgbClr val="714FA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grpSp>
      <p:grpSp>
        <p:nvGrpSpPr>
          <p:cNvPr id="34" name="Agrupar 33"/>
          <p:cNvGrpSpPr/>
          <p:nvPr/>
        </p:nvGrpSpPr>
        <p:grpSpPr>
          <a:xfrm>
            <a:off x="1086538" y="4346583"/>
            <a:ext cx="140792" cy="140258"/>
            <a:chOff x="3427964" y="2244682"/>
            <a:chExt cx="225891" cy="225034"/>
          </a:xfrm>
        </p:grpSpPr>
        <p:sp>
          <p:nvSpPr>
            <p:cNvPr id="35" name="Elipse 34"/>
            <p:cNvSpPr/>
            <p:nvPr/>
          </p:nvSpPr>
          <p:spPr>
            <a:xfrm>
              <a:off x="3427964" y="2244682"/>
              <a:ext cx="225891" cy="225034"/>
            </a:xfrm>
            <a:prstGeom prst="ellipse">
              <a:avLst/>
            </a:prstGeom>
            <a:solidFill>
              <a:schemeClr val="bg1"/>
            </a:solidFill>
            <a:ln w="19050">
              <a:solidFill>
                <a:srgbClr val="714F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36" name="Elipse 35"/>
            <p:cNvSpPr/>
            <p:nvPr/>
          </p:nvSpPr>
          <p:spPr>
            <a:xfrm>
              <a:off x="3482167" y="2298680"/>
              <a:ext cx="117483" cy="117037"/>
            </a:xfrm>
            <a:prstGeom prst="ellipse">
              <a:avLst/>
            </a:prstGeom>
            <a:solidFill>
              <a:srgbClr val="714FA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grpSp>
      <p:pic>
        <p:nvPicPr>
          <p:cNvPr id="38" name="Imagen 3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5551494" y="1657146"/>
            <a:ext cx="2435572" cy="3023154"/>
          </a:xfrm>
          <a:prstGeom prst="rect">
            <a:avLst/>
          </a:prstGeom>
        </p:spPr>
      </p:pic>
      <p:sp>
        <p:nvSpPr>
          <p:cNvPr id="37" name="Rectangle 5"/>
          <p:cNvSpPr/>
          <p:nvPr/>
        </p:nvSpPr>
        <p:spPr>
          <a:xfrm>
            <a:off x="503238" y="377440"/>
            <a:ext cx="2430462" cy="138499"/>
          </a:xfrm>
          <a:prstGeom prst="rect">
            <a:avLst/>
          </a:prstGeom>
        </p:spPr>
        <p:txBody>
          <a:bodyPr wrap="square" lIns="0" tIns="0" rIns="0" bIns="0" anchor="b">
            <a:spAutoFit/>
          </a:bodyPr>
          <a:lstStyle/>
          <a:p>
            <a:pPr>
              <a:lnSpc>
                <a:spcPct val="90000"/>
              </a:lnSpc>
              <a:spcBef>
                <a:spcPts val="1000"/>
              </a:spcBef>
              <a:defRPr/>
            </a:pPr>
            <a:r>
              <a:rPr lang="es-PE" sz="1000" b="1">
                <a:solidFill>
                  <a:schemeClr val="tx1">
                    <a:lumMod val="50000"/>
                    <a:lumOff val="50000"/>
                  </a:schemeClr>
                </a:solidFill>
                <a:latin typeface="Calibri"/>
                <a:cs typeface="Calibri"/>
              </a:rPr>
              <a:t>+ </a:t>
            </a:r>
            <a:r>
              <a:rPr lang="es-PE" sz="1000">
                <a:solidFill>
                  <a:schemeClr val="bg1">
                    <a:lumMod val="65000"/>
                  </a:schemeClr>
                </a:solidFill>
                <a:latin typeface="Calibri" charset="0"/>
                <a:ea typeface="Calibri" charset="0"/>
                <a:cs typeface="Calibri" charset="0"/>
              </a:rPr>
              <a:t>FICHA DE PROCESO</a:t>
            </a:r>
            <a:endParaRPr lang="es-PE" sz="1000" dirty="0">
              <a:solidFill>
                <a:schemeClr val="bg1">
                  <a:lumMod val="65000"/>
                </a:schemeClr>
              </a:solidFill>
              <a:latin typeface="Calibri" charset="0"/>
              <a:ea typeface="Calibri" charset="0"/>
              <a:cs typeface="Calibri" charset="0"/>
            </a:endParaRPr>
          </a:p>
        </p:txBody>
      </p:sp>
    </p:spTree>
    <p:extLst>
      <p:ext uri="{BB962C8B-B14F-4D97-AF65-F5344CB8AC3E}">
        <p14:creationId xmlns:p14="http://schemas.microsoft.com/office/powerpoint/2010/main" val="13195349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uadroTexto 6"/>
          <p:cNvSpPr txBox="1"/>
          <p:nvPr/>
        </p:nvSpPr>
        <p:spPr>
          <a:xfrm>
            <a:off x="503238" y="676859"/>
            <a:ext cx="8074232" cy="230832"/>
          </a:xfrm>
          <a:prstGeom prst="rect">
            <a:avLst/>
          </a:prstGeom>
          <a:noFill/>
        </p:spPr>
        <p:txBody>
          <a:bodyPr wrap="square" lIns="0" tIns="0" rIns="0" bIns="0" rtlCol="0">
            <a:spAutoFit/>
          </a:bodyPr>
          <a:lstStyle/>
          <a:p>
            <a:pPr>
              <a:spcAft>
                <a:spcPts val="1200"/>
              </a:spcAft>
            </a:pPr>
            <a:r>
              <a:rPr lang="en-US" sz="1500" b="1" dirty="0">
                <a:latin typeface="Calibri" charset="0"/>
                <a:ea typeface="Calibri" charset="0"/>
                <a:cs typeface="Calibri" charset="0"/>
              </a:rPr>
              <a:t>DESCRIPCIÓN DE LAS CARACTERÍSTICAS DEL PROCESO (FICHA DE PROCESO)</a:t>
            </a:r>
          </a:p>
        </p:txBody>
      </p:sp>
      <p:sp>
        <p:nvSpPr>
          <p:cNvPr id="37" name="Rectangle 5"/>
          <p:cNvSpPr/>
          <p:nvPr/>
        </p:nvSpPr>
        <p:spPr>
          <a:xfrm>
            <a:off x="503238" y="377440"/>
            <a:ext cx="2430462" cy="138499"/>
          </a:xfrm>
          <a:prstGeom prst="rect">
            <a:avLst/>
          </a:prstGeom>
        </p:spPr>
        <p:txBody>
          <a:bodyPr wrap="square" lIns="0" tIns="0" rIns="0" bIns="0" anchor="b">
            <a:spAutoFit/>
          </a:bodyPr>
          <a:lstStyle/>
          <a:p>
            <a:pPr>
              <a:lnSpc>
                <a:spcPct val="90000"/>
              </a:lnSpc>
              <a:spcBef>
                <a:spcPts val="1000"/>
              </a:spcBef>
              <a:defRPr/>
            </a:pPr>
            <a:r>
              <a:rPr lang="es-PE" sz="1000" b="1">
                <a:solidFill>
                  <a:schemeClr val="tx1">
                    <a:lumMod val="50000"/>
                    <a:lumOff val="50000"/>
                  </a:schemeClr>
                </a:solidFill>
                <a:latin typeface="Calibri"/>
                <a:cs typeface="Calibri"/>
              </a:rPr>
              <a:t>+ </a:t>
            </a:r>
            <a:r>
              <a:rPr lang="es-PE" sz="1000">
                <a:solidFill>
                  <a:schemeClr val="bg1">
                    <a:lumMod val="65000"/>
                  </a:schemeClr>
                </a:solidFill>
                <a:latin typeface="Calibri" charset="0"/>
                <a:ea typeface="Calibri" charset="0"/>
                <a:cs typeface="Calibri" charset="0"/>
              </a:rPr>
              <a:t>FICHA DE PROCESO</a:t>
            </a:r>
            <a:endParaRPr lang="es-PE" sz="1000" dirty="0">
              <a:solidFill>
                <a:schemeClr val="bg1">
                  <a:lumMod val="65000"/>
                </a:schemeClr>
              </a:solidFill>
              <a:latin typeface="Calibri" charset="0"/>
              <a:ea typeface="Calibri" charset="0"/>
              <a:cs typeface="Calibri" charset="0"/>
            </a:endParaRPr>
          </a:p>
        </p:txBody>
      </p:sp>
      <p:graphicFrame>
        <p:nvGraphicFramePr>
          <p:cNvPr id="2" name="Diagrama 1">
            <a:extLst>
              <a:ext uri="{FF2B5EF4-FFF2-40B4-BE49-F238E27FC236}">
                <a16:creationId xmlns:a16="http://schemas.microsoft.com/office/drawing/2014/main" id="{110CC4BF-321D-4AA7-B64D-C5068CE680B6}"/>
              </a:ext>
            </a:extLst>
          </p:cNvPr>
          <p:cNvGraphicFramePr/>
          <p:nvPr>
            <p:extLst>
              <p:ext uri="{D42A27DB-BD31-4B8C-83A1-F6EECF244321}">
                <p14:modId xmlns:p14="http://schemas.microsoft.com/office/powerpoint/2010/main" val="1169465771"/>
              </p:ext>
            </p:extLst>
          </p:nvPr>
        </p:nvGraphicFramePr>
        <p:xfrm>
          <a:off x="746176" y="1068611"/>
          <a:ext cx="7651647" cy="43772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157957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uadroTexto 6"/>
          <p:cNvSpPr txBox="1"/>
          <p:nvPr/>
        </p:nvSpPr>
        <p:spPr>
          <a:xfrm>
            <a:off x="503238" y="596399"/>
            <a:ext cx="8074232" cy="230832"/>
          </a:xfrm>
          <a:prstGeom prst="rect">
            <a:avLst/>
          </a:prstGeom>
          <a:noFill/>
        </p:spPr>
        <p:txBody>
          <a:bodyPr wrap="square" lIns="0" tIns="0" rIns="0" bIns="0" rtlCol="0">
            <a:spAutoFit/>
          </a:bodyPr>
          <a:lstStyle/>
          <a:p>
            <a:pPr>
              <a:spcAft>
                <a:spcPts val="1200"/>
              </a:spcAft>
            </a:pPr>
            <a:r>
              <a:rPr lang="en-US" sz="1500" b="1" dirty="0">
                <a:latin typeface="Calibri" charset="0"/>
                <a:ea typeface="Calibri" charset="0"/>
                <a:cs typeface="Calibri" charset="0"/>
              </a:rPr>
              <a:t>DESCRIPCIÓN DE LAS CARACTERÍSTICAS DEL PROCESO (FICHA DE PROCESO)</a:t>
            </a:r>
          </a:p>
        </p:txBody>
      </p:sp>
      <p:sp>
        <p:nvSpPr>
          <p:cNvPr id="37" name="Rectangle 5"/>
          <p:cNvSpPr/>
          <p:nvPr/>
        </p:nvSpPr>
        <p:spPr>
          <a:xfrm>
            <a:off x="503238" y="377440"/>
            <a:ext cx="2430462" cy="138499"/>
          </a:xfrm>
          <a:prstGeom prst="rect">
            <a:avLst/>
          </a:prstGeom>
        </p:spPr>
        <p:txBody>
          <a:bodyPr wrap="square" lIns="0" tIns="0" rIns="0" bIns="0" anchor="b">
            <a:spAutoFit/>
          </a:bodyPr>
          <a:lstStyle/>
          <a:p>
            <a:pPr>
              <a:lnSpc>
                <a:spcPct val="90000"/>
              </a:lnSpc>
              <a:spcBef>
                <a:spcPts val="1000"/>
              </a:spcBef>
              <a:defRPr/>
            </a:pPr>
            <a:r>
              <a:rPr lang="es-PE" sz="1000" b="1">
                <a:solidFill>
                  <a:schemeClr val="tx1">
                    <a:lumMod val="50000"/>
                    <a:lumOff val="50000"/>
                  </a:schemeClr>
                </a:solidFill>
                <a:latin typeface="Calibri"/>
                <a:cs typeface="Calibri"/>
              </a:rPr>
              <a:t>+ </a:t>
            </a:r>
            <a:r>
              <a:rPr lang="es-PE" sz="1000">
                <a:solidFill>
                  <a:schemeClr val="bg1">
                    <a:lumMod val="65000"/>
                  </a:schemeClr>
                </a:solidFill>
                <a:latin typeface="Calibri" charset="0"/>
                <a:ea typeface="Calibri" charset="0"/>
                <a:cs typeface="Calibri" charset="0"/>
              </a:rPr>
              <a:t>FICHA DE PROCESO</a:t>
            </a:r>
            <a:endParaRPr lang="es-PE" sz="1000" dirty="0">
              <a:solidFill>
                <a:schemeClr val="bg1">
                  <a:lumMod val="65000"/>
                </a:schemeClr>
              </a:solidFill>
              <a:latin typeface="Calibri" charset="0"/>
              <a:ea typeface="Calibri" charset="0"/>
              <a:cs typeface="Calibri" charset="0"/>
            </a:endParaRPr>
          </a:p>
        </p:txBody>
      </p:sp>
      <p:graphicFrame>
        <p:nvGraphicFramePr>
          <p:cNvPr id="2" name="Diagrama 1">
            <a:extLst>
              <a:ext uri="{FF2B5EF4-FFF2-40B4-BE49-F238E27FC236}">
                <a16:creationId xmlns:a16="http://schemas.microsoft.com/office/drawing/2014/main" id="{110CC4BF-321D-4AA7-B64D-C5068CE680B6}"/>
              </a:ext>
            </a:extLst>
          </p:cNvPr>
          <p:cNvGraphicFramePr/>
          <p:nvPr>
            <p:extLst>
              <p:ext uri="{D42A27DB-BD31-4B8C-83A1-F6EECF244321}">
                <p14:modId xmlns:p14="http://schemas.microsoft.com/office/powerpoint/2010/main" val="29875610"/>
              </p:ext>
            </p:extLst>
          </p:nvPr>
        </p:nvGraphicFramePr>
        <p:xfrm>
          <a:off x="306914" y="888950"/>
          <a:ext cx="8530172" cy="45381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6078761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uadroTexto 6"/>
          <p:cNvSpPr txBox="1"/>
          <p:nvPr/>
        </p:nvSpPr>
        <p:spPr>
          <a:xfrm>
            <a:off x="503238" y="596399"/>
            <a:ext cx="8074232" cy="230832"/>
          </a:xfrm>
          <a:prstGeom prst="rect">
            <a:avLst/>
          </a:prstGeom>
          <a:noFill/>
        </p:spPr>
        <p:txBody>
          <a:bodyPr wrap="square" lIns="0" tIns="0" rIns="0" bIns="0" rtlCol="0">
            <a:spAutoFit/>
          </a:bodyPr>
          <a:lstStyle/>
          <a:p>
            <a:pPr>
              <a:spcAft>
                <a:spcPts val="1200"/>
              </a:spcAft>
            </a:pPr>
            <a:r>
              <a:rPr lang="en-US" sz="1500" b="1" dirty="0">
                <a:latin typeface="Calibri" charset="0"/>
                <a:ea typeface="Calibri" charset="0"/>
                <a:cs typeface="Calibri" charset="0"/>
              </a:rPr>
              <a:t>DESCRIPCIÓN DE LAS CARACTERÍSTICAS DEL PROCESO (FICHA DE PROCESO)</a:t>
            </a:r>
          </a:p>
        </p:txBody>
      </p:sp>
      <p:sp>
        <p:nvSpPr>
          <p:cNvPr id="37" name="Rectangle 5"/>
          <p:cNvSpPr/>
          <p:nvPr/>
        </p:nvSpPr>
        <p:spPr>
          <a:xfrm>
            <a:off x="503238" y="377440"/>
            <a:ext cx="2430462" cy="138499"/>
          </a:xfrm>
          <a:prstGeom prst="rect">
            <a:avLst/>
          </a:prstGeom>
        </p:spPr>
        <p:txBody>
          <a:bodyPr wrap="square" lIns="0" tIns="0" rIns="0" bIns="0" anchor="b">
            <a:spAutoFit/>
          </a:bodyPr>
          <a:lstStyle/>
          <a:p>
            <a:pPr>
              <a:lnSpc>
                <a:spcPct val="90000"/>
              </a:lnSpc>
              <a:spcBef>
                <a:spcPts val="1000"/>
              </a:spcBef>
              <a:defRPr/>
            </a:pPr>
            <a:r>
              <a:rPr lang="es-PE" sz="1000" b="1">
                <a:solidFill>
                  <a:schemeClr val="tx1">
                    <a:lumMod val="50000"/>
                    <a:lumOff val="50000"/>
                  </a:schemeClr>
                </a:solidFill>
                <a:latin typeface="Calibri"/>
                <a:cs typeface="Calibri"/>
              </a:rPr>
              <a:t>+ </a:t>
            </a:r>
            <a:r>
              <a:rPr lang="es-PE" sz="1000">
                <a:solidFill>
                  <a:schemeClr val="bg1">
                    <a:lumMod val="65000"/>
                  </a:schemeClr>
                </a:solidFill>
                <a:latin typeface="Calibri" charset="0"/>
                <a:ea typeface="Calibri" charset="0"/>
                <a:cs typeface="Calibri" charset="0"/>
              </a:rPr>
              <a:t>FICHA DE PROCESO</a:t>
            </a:r>
            <a:endParaRPr lang="es-PE" sz="1000" dirty="0">
              <a:solidFill>
                <a:schemeClr val="bg1">
                  <a:lumMod val="65000"/>
                </a:schemeClr>
              </a:solidFill>
              <a:latin typeface="Calibri" charset="0"/>
              <a:ea typeface="Calibri" charset="0"/>
              <a:cs typeface="Calibri" charset="0"/>
            </a:endParaRPr>
          </a:p>
        </p:txBody>
      </p:sp>
      <p:graphicFrame>
        <p:nvGraphicFramePr>
          <p:cNvPr id="2" name="Diagrama 1">
            <a:extLst>
              <a:ext uri="{FF2B5EF4-FFF2-40B4-BE49-F238E27FC236}">
                <a16:creationId xmlns:a16="http://schemas.microsoft.com/office/drawing/2014/main" id="{110CC4BF-321D-4AA7-B64D-C5068CE680B6}"/>
              </a:ext>
            </a:extLst>
          </p:cNvPr>
          <p:cNvGraphicFramePr/>
          <p:nvPr>
            <p:extLst>
              <p:ext uri="{D42A27DB-BD31-4B8C-83A1-F6EECF244321}">
                <p14:modId xmlns:p14="http://schemas.microsoft.com/office/powerpoint/2010/main" val="732793635"/>
              </p:ext>
            </p:extLst>
          </p:nvPr>
        </p:nvGraphicFramePr>
        <p:xfrm>
          <a:off x="306914" y="888950"/>
          <a:ext cx="8530172" cy="45381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2461937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p:cNvSpPr txBox="1"/>
          <p:nvPr/>
        </p:nvSpPr>
        <p:spPr>
          <a:xfrm>
            <a:off x="503238" y="626368"/>
            <a:ext cx="7874408" cy="230832"/>
          </a:xfrm>
          <a:prstGeom prst="rect">
            <a:avLst/>
          </a:prstGeom>
          <a:noFill/>
        </p:spPr>
        <p:txBody>
          <a:bodyPr wrap="square" lIns="0" tIns="0" rIns="0" bIns="0" rtlCol="0">
            <a:spAutoFit/>
          </a:bodyPr>
          <a:lstStyle/>
          <a:p>
            <a:pPr>
              <a:spcAft>
                <a:spcPts val="1200"/>
              </a:spcAft>
            </a:pPr>
            <a:r>
              <a:rPr lang="en-US" sz="1500" b="1" dirty="0">
                <a:latin typeface="Calibri" charset="0"/>
                <a:ea typeface="Calibri" charset="0"/>
                <a:cs typeface="Calibri" charset="0"/>
              </a:rPr>
              <a:t>EJEMPLO: </a:t>
            </a:r>
          </a:p>
        </p:txBody>
      </p:sp>
      <p:sp>
        <p:nvSpPr>
          <p:cNvPr id="6" name="Rectangle 5"/>
          <p:cNvSpPr/>
          <p:nvPr/>
        </p:nvSpPr>
        <p:spPr>
          <a:xfrm>
            <a:off x="503238" y="377440"/>
            <a:ext cx="2430462"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s-PE" sz="1000" dirty="0">
                <a:solidFill>
                  <a:schemeClr val="bg1">
                    <a:lumMod val="65000"/>
                  </a:schemeClr>
                </a:solidFill>
                <a:latin typeface="Calibri" charset="0"/>
                <a:ea typeface="Calibri" charset="0"/>
                <a:cs typeface="Calibri" charset="0"/>
              </a:rPr>
              <a:t>FICHA DE PROCESO</a:t>
            </a:r>
          </a:p>
        </p:txBody>
      </p:sp>
      <p:graphicFrame>
        <p:nvGraphicFramePr>
          <p:cNvPr id="3" name="Tabla 2"/>
          <p:cNvGraphicFramePr>
            <a:graphicFrameLocks noGrp="1"/>
          </p:cNvGraphicFramePr>
          <p:nvPr>
            <p:extLst>
              <p:ext uri="{D42A27DB-BD31-4B8C-83A1-F6EECF244321}">
                <p14:modId xmlns:p14="http://schemas.microsoft.com/office/powerpoint/2010/main" val="3561862453"/>
              </p:ext>
            </p:extLst>
          </p:nvPr>
        </p:nvGraphicFramePr>
        <p:xfrm>
          <a:off x="1295565" y="1221831"/>
          <a:ext cx="7082082" cy="4042571"/>
        </p:xfrm>
        <a:graphic>
          <a:graphicData uri="http://schemas.openxmlformats.org/drawingml/2006/table">
            <a:tbl>
              <a:tblPr firstRow="1" bandRow="1">
                <a:tableStyleId>{5C22544A-7EE6-4342-B048-85BDC9FD1C3A}</a:tableStyleId>
              </a:tblPr>
              <a:tblGrid>
                <a:gridCol w="3541041">
                  <a:extLst>
                    <a:ext uri="{9D8B030D-6E8A-4147-A177-3AD203B41FA5}">
                      <a16:colId xmlns:a16="http://schemas.microsoft.com/office/drawing/2014/main" val="20000"/>
                    </a:ext>
                  </a:extLst>
                </a:gridCol>
                <a:gridCol w="1088656">
                  <a:extLst>
                    <a:ext uri="{9D8B030D-6E8A-4147-A177-3AD203B41FA5}">
                      <a16:colId xmlns:a16="http://schemas.microsoft.com/office/drawing/2014/main" val="20001"/>
                    </a:ext>
                  </a:extLst>
                </a:gridCol>
                <a:gridCol w="2452385">
                  <a:extLst>
                    <a:ext uri="{9D8B030D-6E8A-4147-A177-3AD203B41FA5}">
                      <a16:colId xmlns:a16="http://schemas.microsoft.com/office/drawing/2014/main" val="20002"/>
                    </a:ext>
                  </a:extLst>
                </a:gridCol>
              </a:tblGrid>
              <a:tr h="279163">
                <a:tc gridSpan="2">
                  <a:txBody>
                    <a:bodyPr/>
                    <a:lstStyle/>
                    <a:p>
                      <a:r>
                        <a:rPr lang="es-ES_tradnl" sz="1000" b="1" dirty="0">
                          <a:solidFill>
                            <a:schemeClr val="tx1"/>
                          </a:solidFill>
                          <a:latin typeface="Calibri" panose="020F0502020204030204" pitchFamily="34" charset="0"/>
                          <a:ea typeface="Calibri" charset="0"/>
                          <a:cs typeface="Calibri" panose="020F0502020204030204" pitchFamily="34" charset="0"/>
                        </a:rPr>
                        <a:t>PROCESO: </a:t>
                      </a:r>
                      <a:r>
                        <a:rPr lang="es-ES_tradnl" sz="1000" b="0" dirty="0">
                          <a:solidFill>
                            <a:schemeClr val="tx1"/>
                          </a:solidFill>
                          <a:latin typeface="Calibri" panose="020F0502020204030204" pitchFamily="34" charset="0"/>
                          <a:ea typeface="Calibri" charset="0"/>
                          <a:cs typeface="Calibri" panose="020F0502020204030204" pitchFamily="34" charset="0"/>
                        </a:rPr>
                        <a:t>PROCESO DE COMPRAS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B9E7ED"/>
                    </a:solidFill>
                  </a:tcPr>
                </a:tc>
                <a:tc hMerge="1">
                  <a:txBody>
                    <a:bodyPr/>
                    <a:lstStyle/>
                    <a:p>
                      <a:endParaRPr lang="es-ES_tradnl"/>
                    </a:p>
                  </a:txBody>
                  <a:tcPr/>
                </a:tc>
                <a:tc>
                  <a:txBody>
                    <a:bodyPr/>
                    <a:lstStyle/>
                    <a:p>
                      <a:r>
                        <a:rPr lang="es-ES_tradnl" sz="1000" b="1" dirty="0">
                          <a:solidFill>
                            <a:schemeClr val="tx1"/>
                          </a:solidFill>
                          <a:latin typeface="Calibri" panose="020F0502020204030204" pitchFamily="34" charset="0"/>
                          <a:ea typeface="Calibri" charset="0"/>
                          <a:cs typeface="Calibri" panose="020F0502020204030204" pitchFamily="34" charset="0"/>
                        </a:rPr>
                        <a:t>PROPIETARIO: </a:t>
                      </a:r>
                      <a:r>
                        <a:rPr lang="es-ES_tradnl" sz="1000" b="0" dirty="0">
                          <a:solidFill>
                            <a:schemeClr val="tx1"/>
                          </a:solidFill>
                          <a:latin typeface="Calibri" panose="020F0502020204030204" pitchFamily="34" charset="0"/>
                          <a:ea typeface="Calibri" charset="0"/>
                          <a:cs typeface="Calibri" panose="020F0502020204030204" pitchFamily="34" charset="0"/>
                        </a:rPr>
                        <a:t>JEFE DE COMPRAS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B9E7ED"/>
                    </a:solidFill>
                  </a:tcPr>
                </a:tc>
                <a:extLst>
                  <a:ext uri="{0D108BD9-81ED-4DB2-BD59-A6C34878D82A}">
                    <a16:rowId xmlns:a16="http://schemas.microsoft.com/office/drawing/2014/main" val="10000"/>
                  </a:ext>
                </a:extLst>
              </a:tr>
              <a:tr h="581463">
                <a:tc gridSpan="2">
                  <a:txBody>
                    <a:bodyPr/>
                    <a:lstStyle/>
                    <a:p>
                      <a:r>
                        <a:rPr lang="es-ES_tradnl" sz="1000" b="1" dirty="0">
                          <a:solidFill>
                            <a:schemeClr val="tx1"/>
                          </a:solidFill>
                          <a:latin typeface="Calibri" panose="020F0502020204030204" pitchFamily="34" charset="0"/>
                          <a:ea typeface="Calibri" charset="0"/>
                          <a:cs typeface="Calibri" panose="020F0502020204030204" pitchFamily="34" charset="0"/>
                        </a:rPr>
                        <a:t>MISIÓN: </a:t>
                      </a:r>
                      <a:r>
                        <a:rPr lang="es-ES" sz="1000" dirty="0">
                          <a:latin typeface="Calibri" panose="020F0502020204030204" pitchFamily="34" charset="0"/>
                          <a:cs typeface="Calibri" panose="020F0502020204030204" pitchFamily="34" charset="0"/>
                        </a:rPr>
                        <a:t>Asegurar la adquisición de bienes y servicios necesarios para el funcionamiento de la empresa, obteniendo la mejor relación calidad-precio y garantizando la continuidad de las operaciones.</a:t>
                      </a:r>
                      <a:endParaRPr lang="es-ES_tradnl" sz="1000" b="0" dirty="0">
                        <a:solidFill>
                          <a:schemeClr val="tx1"/>
                        </a:solidFill>
                        <a:latin typeface="Calibri" panose="020F0502020204030204" pitchFamily="34" charset="0"/>
                        <a:ea typeface="Calibri" charset="0"/>
                        <a:cs typeface="Calibri" panose="020F0502020204030204" pitchFamily="34"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B9E7ED"/>
                    </a:solidFill>
                  </a:tcPr>
                </a:tc>
                <a:tc hMerge="1">
                  <a:txBody>
                    <a:bodyPr/>
                    <a:lstStyle/>
                    <a:p>
                      <a:endParaRPr lang="es-ES_tradnl"/>
                    </a:p>
                  </a:txBody>
                  <a:tcPr/>
                </a:tc>
                <a:tc>
                  <a:txBody>
                    <a:bodyPr/>
                    <a:lstStyle/>
                    <a:p>
                      <a:r>
                        <a:rPr lang="es-ES_tradnl" sz="1000" b="1" dirty="0">
                          <a:solidFill>
                            <a:schemeClr val="tx1"/>
                          </a:solidFill>
                          <a:latin typeface="Calibri" panose="020F0502020204030204" pitchFamily="34" charset="0"/>
                          <a:ea typeface="Calibri" charset="0"/>
                          <a:cs typeface="Calibri" panose="020F0502020204030204" pitchFamily="34" charset="0"/>
                        </a:rPr>
                        <a:t>DOCUMENTACIÓN:</a:t>
                      </a:r>
                      <a:r>
                        <a:rPr lang="es-ES_tradnl" sz="1000" b="1" baseline="0" dirty="0">
                          <a:solidFill>
                            <a:schemeClr val="tx1"/>
                          </a:solidFill>
                          <a:latin typeface="Calibri" panose="020F0502020204030204" pitchFamily="34" charset="0"/>
                          <a:ea typeface="Calibri" charset="0"/>
                          <a:cs typeface="Calibri" panose="020F0502020204030204" pitchFamily="34" charset="0"/>
                        </a:rPr>
                        <a:t> </a:t>
                      </a:r>
                    </a:p>
                    <a:p>
                      <a:r>
                        <a:rPr lang="es-ES_tradnl" sz="1000" b="0" baseline="0" dirty="0">
                          <a:solidFill>
                            <a:schemeClr val="tx1"/>
                          </a:solidFill>
                          <a:latin typeface="Calibri" panose="020F0502020204030204" pitchFamily="34" charset="0"/>
                          <a:ea typeface="Calibri" charset="0"/>
                          <a:cs typeface="Calibri" panose="020F0502020204030204" pitchFamily="34" charset="0"/>
                        </a:rPr>
                        <a:t>PC-723</a:t>
                      </a:r>
                      <a:endParaRPr lang="es-ES_tradnl" sz="1000" b="0" dirty="0">
                        <a:solidFill>
                          <a:schemeClr val="tx1"/>
                        </a:solidFill>
                        <a:latin typeface="Calibri" panose="020F0502020204030204" pitchFamily="34" charset="0"/>
                        <a:ea typeface="Calibri" charset="0"/>
                        <a:cs typeface="Calibri" panose="020F0502020204030204" pitchFamily="34"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B9E7ED"/>
                    </a:solidFill>
                  </a:tcPr>
                </a:tc>
                <a:extLst>
                  <a:ext uri="{0D108BD9-81ED-4DB2-BD59-A6C34878D82A}">
                    <a16:rowId xmlns:a16="http://schemas.microsoft.com/office/drawing/2014/main" val="10001"/>
                  </a:ext>
                </a:extLst>
              </a:tr>
              <a:tr h="581463">
                <a:tc gridSpan="3">
                  <a:txBody>
                    <a:bodyPr/>
                    <a:lstStyle/>
                    <a:p>
                      <a:pPr marL="358775" indent="-92075">
                        <a:buFont typeface="Arial" charset="0"/>
                        <a:buChar char="•"/>
                        <a:tabLst/>
                      </a:pPr>
                      <a:r>
                        <a:rPr lang="es-ES_tradnl" sz="1000" b="1" dirty="0">
                          <a:solidFill>
                            <a:schemeClr val="tx1"/>
                          </a:solidFill>
                          <a:latin typeface="Calibri" panose="020F0502020204030204" pitchFamily="34" charset="0"/>
                          <a:ea typeface="Calibri" charset="0"/>
                          <a:cs typeface="Calibri" panose="020F0502020204030204" pitchFamily="34" charset="0"/>
                        </a:rPr>
                        <a:t>Empieza:</a:t>
                      </a:r>
                      <a:r>
                        <a:rPr lang="es-ES_tradnl" sz="1000" b="1" baseline="0" dirty="0">
                          <a:solidFill>
                            <a:schemeClr val="tx1"/>
                          </a:solidFill>
                          <a:latin typeface="Calibri" panose="020F0502020204030204" pitchFamily="34" charset="0"/>
                          <a:ea typeface="Calibri" charset="0"/>
                          <a:cs typeface="Calibri" panose="020F0502020204030204" pitchFamily="34" charset="0"/>
                        </a:rPr>
                        <a:t> </a:t>
                      </a:r>
                      <a:r>
                        <a:rPr lang="es-ES_tradnl" sz="1000" b="0" baseline="0" dirty="0">
                          <a:solidFill>
                            <a:schemeClr val="tx1"/>
                          </a:solidFill>
                          <a:latin typeface="Calibri" panose="020F0502020204030204" pitchFamily="34" charset="0"/>
                          <a:ea typeface="Calibri" charset="0"/>
                          <a:cs typeface="Calibri" panose="020F0502020204030204" pitchFamily="34" charset="0"/>
                        </a:rPr>
                        <a:t>Con la </a:t>
                      </a:r>
                      <a:r>
                        <a:rPr lang="es-ES" sz="1000" dirty="0">
                          <a:latin typeface="Calibri" panose="020F0502020204030204" pitchFamily="34" charset="0"/>
                          <a:cs typeface="Calibri" panose="020F0502020204030204" pitchFamily="34" charset="0"/>
                        </a:rPr>
                        <a:t>identificación de la necesidad de un bien o servicio</a:t>
                      </a:r>
                      <a:endParaRPr lang="es-ES_tradnl" sz="1000" b="0" baseline="0" dirty="0">
                        <a:solidFill>
                          <a:schemeClr val="tx1"/>
                        </a:solidFill>
                        <a:latin typeface="Calibri" panose="020F0502020204030204" pitchFamily="34" charset="0"/>
                        <a:ea typeface="Calibri" charset="0"/>
                        <a:cs typeface="Calibri" panose="020F0502020204030204" pitchFamily="34" charset="0"/>
                      </a:endParaRPr>
                    </a:p>
                    <a:p>
                      <a:pPr marL="358775" indent="-92075">
                        <a:buFont typeface="Arial" charset="0"/>
                        <a:buChar char="•"/>
                        <a:tabLst/>
                      </a:pPr>
                      <a:r>
                        <a:rPr lang="es-ES_tradnl" sz="1000" b="1" baseline="0" dirty="0">
                          <a:solidFill>
                            <a:schemeClr val="tx1"/>
                          </a:solidFill>
                          <a:latin typeface="Calibri" panose="020F0502020204030204" pitchFamily="34" charset="0"/>
                          <a:ea typeface="Calibri" charset="0"/>
                          <a:cs typeface="Calibri" panose="020F0502020204030204" pitchFamily="34" charset="0"/>
                        </a:rPr>
                        <a:t>Incluye: </a:t>
                      </a:r>
                      <a:r>
                        <a:rPr lang="es-ES_tradnl" sz="1000" b="0" baseline="0" dirty="0">
                          <a:solidFill>
                            <a:schemeClr val="tx1"/>
                          </a:solidFill>
                          <a:latin typeface="Calibri" panose="020F0502020204030204" pitchFamily="34" charset="0"/>
                          <a:ea typeface="Calibri" charset="0"/>
                          <a:cs typeface="Calibri" panose="020F0502020204030204" pitchFamily="34" charset="0"/>
                        </a:rPr>
                        <a:t>Envío de petición de compra, selección de oferta y aprobación de compra</a:t>
                      </a:r>
                    </a:p>
                    <a:p>
                      <a:pPr marL="358775" indent="-92075">
                        <a:buFont typeface="Arial" charset="0"/>
                        <a:buChar char="•"/>
                        <a:tabLst/>
                      </a:pPr>
                      <a:r>
                        <a:rPr lang="es-ES_tradnl" sz="1000" b="1" baseline="0" dirty="0">
                          <a:solidFill>
                            <a:schemeClr val="tx1"/>
                          </a:solidFill>
                          <a:latin typeface="Calibri" panose="020F0502020204030204" pitchFamily="34" charset="0"/>
                          <a:ea typeface="Calibri" charset="0"/>
                          <a:cs typeface="Calibri" panose="020F0502020204030204" pitchFamily="34" charset="0"/>
                        </a:rPr>
                        <a:t>Termina: </a:t>
                      </a:r>
                      <a:r>
                        <a:rPr lang="es-ES_tradnl" sz="1000" b="0" baseline="0" dirty="0">
                          <a:solidFill>
                            <a:schemeClr val="tx1"/>
                          </a:solidFill>
                          <a:latin typeface="Calibri" panose="020F0502020204030204" pitchFamily="34" charset="0"/>
                          <a:ea typeface="Calibri" charset="0"/>
                          <a:cs typeface="Calibri" panose="020F0502020204030204" pitchFamily="34" charset="0"/>
                        </a:rPr>
                        <a:t>Con la </a:t>
                      </a:r>
                      <a:r>
                        <a:rPr lang="es-ES" sz="1000" dirty="0">
                          <a:latin typeface="Calibri" panose="020F0502020204030204" pitchFamily="34" charset="0"/>
                          <a:cs typeface="Calibri" panose="020F0502020204030204" pitchFamily="34" charset="0"/>
                        </a:rPr>
                        <a:t>recepción y pago del mismo</a:t>
                      </a:r>
                      <a:endParaRPr lang="es-ES_tradnl" sz="1000" b="0" dirty="0">
                        <a:solidFill>
                          <a:schemeClr val="tx1"/>
                        </a:solidFill>
                        <a:latin typeface="Calibri" panose="020F0502020204030204" pitchFamily="34" charset="0"/>
                        <a:ea typeface="Calibri" charset="0"/>
                        <a:cs typeface="Calibri" panose="020F0502020204030204" pitchFamily="34"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B9E7ED"/>
                    </a:solidFill>
                  </a:tcPr>
                </a:tc>
                <a:tc hMerge="1">
                  <a:txBody>
                    <a:bodyPr/>
                    <a:lstStyle/>
                    <a:p>
                      <a:endParaRPr lang="es-ES_tradnl"/>
                    </a:p>
                  </a:txBody>
                  <a:tcPr/>
                </a:tc>
                <a:tc hMerge="1">
                  <a:txBody>
                    <a:bodyPr/>
                    <a:lstStyle/>
                    <a:p>
                      <a:endParaRPr lang="es-ES_tradnl" sz="1000" b="0">
                        <a:latin typeface="Calibri" charset="0"/>
                        <a:ea typeface="Calibri" charset="0"/>
                        <a:cs typeface="Calibri" charset="0"/>
                      </a:endParaRPr>
                    </a:p>
                  </a:txBody>
                  <a:tcPr/>
                </a:tc>
                <a:extLst>
                  <a:ext uri="{0D108BD9-81ED-4DB2-BD59-A6C34878D82A}">
                    <a16:rowId xmlns:a16="http://schemas.microsoft.com/office/drawing/2014/main" val="10002"/>
                  </a:ext>
                </a:extLst>
              </a:tr>
              <a:tr h="426405">
                <a:tc gridSpan="3">
                  <a:txBody>
                    <a:bodyPr/>
                    <a:lstStyle/>
                    <a:p>
                      <a:r>
                        <a:rPr lang="es-ES_tradnl" sz="1000" b="1" dirty="0">
                          <a:solidFill>
                            <a:schemeClr val="tx1"/>
                          </a:solidFill>
                          <a:latin typeface="Calibri" panose="020F0502020204030204" pitchFamily="34" charset="0"/>
                          <a:ea typeface="Calibri" charset="0"/>
                          <a:cs typeface="Calibri" panose="020F0502020204030204" pitchFamily="34" charset="0"/>
                        </a:rPr>
                        <a:t>ENTRADAS:  </a:t>
                      </a:r>
                      <a:r>
                        <a:rPr lang="es-ES_tradnl" sz="1000" b="0" dirty="0">
                          <a:solidFill>
                            <a:schemeClr val="tx1"/>
                          </a:solidFill>
                          <a:latin typeface="Calibri" panose="020F0502020204030204" pitchFamily="34" charset="0"/>
                          <a:ea typeface="Calibri" charset="0"/>
                          <a:cs typeface="Calibri" panose="020F0502020204030204" pitchFamily="34" charset="0"/>
                        </a:rPr>
                        <a:t>Necesidades del cliente, pedidos del cliente, Stock de almacén</a:t>
                      </a:r>
                      <a:endParaRPr lang="es-ES_tradnl" sz="1000" b="0" baseline="0" dirty="0">
                        <a:solidFill>
                          <a:schemeClr val="tx1"/>
                        </a:solidFill>
                        <a:latin typeface="Calibri" panose="020F0502020204030204" pitchFamily="34" charset="0"/>
                        <a:ea typeface="Calibri" charset="0"/>
                        <a:cs typeface="Calibri" panose="020F0502020204030204" pitchFamily="34" charset="0"/>
                      </a:endParaRPr>
                    </a:p>
                    <a:p>
                      <a:r>
                        <a:rPr lang="es-ES_tradnl" sz="1000" b="1" baseline="0" dirty="0">
                          <a:solidFill>
                            <a:schemeClr val="tx1"/>
                          </a:solidFill>
                          <a:latin typeface="Calibri" panose="020F0502020204030204" pitchFamily="34" charset="0"/>
                          <a:ea typeface="Calibri" charset="0"/>
                          <a:cs typeface="Calibri" panose="020F0502020204030204" pitchFamily="34" charset="0"/>
                        </a:rPr>
                        <a:t>PROVEEDORES: </a:t>
                      </a:r>
                      <a:r>
                        <a:rPr lang="es-ES_tradnl" sz="1000" b="0" baseline="0" dirty="0">
                          <a:solidFill>
                            <a:schemeClr val="tx1"/>
                          </a:solidFill>
                          <a:latin typeface="Calibri" panose="020F0502020204030204" pitchFamily="34" charset="0"/>
                          <a:ea typeface="Calibri" charset="0"/>
                          <a:cs typeface="Calibri" panose="020F0502020204030204" pitchFamily="34" charset="0"/>
                        </a:rPr>
                        <a:t>Cliente, Sistema CRM y Proceso de control de Stock</a:t>
                      </a:r>
                      <a:endParaRPr lang="es-ES_tradnl" sz="1000" b="0" dirty="0">
                        <a:solidFill>
                          <a:schemeClr val="tx1"/>
                        </a:solidFill>
                        <a:latin typeface="Calibri" panose="020F0502020204030204" pitchFamily="34" charset="0"/>
                        <a:ea typeface="Calibri" charset="0"/>
                        <a:cs typeface="Calibri" panose="020F0502020204030204" pitchFamily="34"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B9E7ED"/>
                    </a:solidFill>
                  </a:tcPr>
                </a:tc>
                <a:tc hMerge="1">
                  <a:txBody>
                    <a:bodyPr/>
                    <a:lstStyle/>
                    <a:p>
                      <a:endParaRPr lang="es-ES_tradnl"/>
                    </a:p>
                  </a:txBody>
                  <a:tcPr/>
                </a:tc>
                <a:tc hMerge="1">
                  <a:txBody>
                    <a:bodyPr/>
                    <a:lstStyle/>
                    <a:p>
                      <a:endParaRPr lang="es-ES_tradnl" sz="1000" b="0">
                        <a:latin typeface="Calibri" charset="0"/>
                        <a:ea typeface="Calibri" charset="0"/>
                        <a:cs typeface="Calibri" charset="0"/>
                      </a:endParaRPr>
                    </a:p>
                  </a:txBody>
                  <a:tcPr/>
                </a:tc>
                <a:extLst>
                  <a:ext uri="{0D108BD9-81ED-4DB2-BD59-A6C34878D82A}">
                    <a16:rowId xmlns:a16="http://schemas.microsoft.com/office/drawing/2014/main" val="10003"/>
                  </a:ext>
                </a:extLst>
              </a:tr>
              <a:tr h="426405">
                <a:tc gridSpan="3">
                  <a:txBody>
                    <a:bodyPr/>
                    <a:lstStyle/>
                    <a:p>
                      <a:r>
                        <a:rPr lang="es-ES_tradnl" sz="1000" b="1" dirty="0">
                          <a:solidFill>
                            <a:schemeClr val="tx1"/>
                          </a:solidFill>
                          <a:latin typeface="Calibri" panose="020F0502020204030204" pitchFamily="34" charset="0"/>
                          <a:ea typeface="Calibri" charset="0"/>
                          <a:cs typeface="Calibri" panose="020F0502020204030204" pitchFamily="34" charset="0"/>
                        </a:rPr>
                        <a:t>SALIDAS:  </a:t>
                      </a:r>
                      <a:r>
                        <a:rPr lang="es-ES_tradnl" sz="1000" b="0" dirty="0">
                          <a:solidFill>
                            <a:schemeClr val="tx1"/>
                          </a:solidFill>
                          <a:latin typeface="Calibri" panose="020F0502020204030204" pitchFamily="34" charset="0"/>
                          <a:ea typeface="Calibri" charset="0"/>
                          <a:cs typeface="Calibri" panose="020F0502020204030204" pitchFamily="34" charset="0"/>
                        </a:rPr>
                        <a:t>Material y suministros adquiridos, información para evaluación de proveedores</a:t>
                      </a:r>
                      <a:endParaRPr lang="es-ES_tradnl" sz="1000" b="0" baseline="0" dirty="0">
                        <a:solidFill>
                          <a:schemeClr val="tx1"/>
                        </a:solidFill>
                        <a:latin typeface="Calibri" panose="020F0502020204030204" pitchFamily="34" charset="0"/>
                        <a:ea typeface="Calibri" charset="0"/>
                        <a:cs typeface="Calibri" panose="020F0502020204030204" pitchFamily="34" charset="0"/>
                      </a:endParaRPr>
                    </a:p>
                    <a:p>
                      <a:r>
                        <a:rPr lang="es-ES_tradnl" sz="1000" b="1" baseline="0" dirty="0">
                          <a:solidFill>
                            <a:schemeClr val="tx1"/>
                          </a:solidFill>
                          <a:latin typeface="Calibri" panose="020F0502020204030204" pitchFamily="34" charset="0"/>
                          <a:ea typeface="Calibri" charset="0"/>
                          <a:cs typeface="Calibri" panose="020F0502020204030204" pitchFamily="34" charset="0"/>
                        </a:rPr>
                        <a:t>CLIENTES: </a:t>
                      </a:r>
                      <a:r>
                        <a:rPr lang="es-ES_tradnl" sz="1000" b="0" baseline="0" dirty="0">
                          <a:solidFill>
                            <a:schemeClr val="tx1"/>
                          </a:solidFill>
                          <a:latin typeface="Calibri" panose="020F0502020204030204" pitchFamily="34" charset="0"/>
                          <a:ea typeface="Calibri" charset="0"/>
                          <a:cs typeface="Calibri" panose="020F0502020204030204" pitchFamily="34" charset="0"/>
                        </a:rPr>
                        <a:t>Cliente externo, Proceso de calificación de proveedores</a:t>
                      </a:r>
                      <a:endParaRPr lang="es-ES_tradnl" sz="1000" b="0" dirty="0">
                        <a:solidFill>
                          <a:schemeClr val="tx1"/>
                        </a:solidFill>
                        <a:latin typeface="Calibri" panose="020F0502020204030204" pitchFamily="34" charset="0"/>
                        <a:ea typeface="Calibri" charset="0"/>
                        <a:cs typeface="Calibri" panose="020F0502020204030204" pitchFamily="34"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B9E7ED"/>
                    </a:solidFill>
                  </a:tcPr>
                </a:tc>
                <a:tc hMerge="1">
                  <a:txBody>
                    <a:bodyPr/>
                    <a:lstStyle/>
                    <a:p>
                      <a:endParaRPr lang="es-ES_tradnl"/>
                    </a:p>
                  </a:txBody>
                  <a:tcPr/>
                </a:tc>
                <a:tc hMerge="1">
                  <a:txBody>
                    <a:bodyPr/>
                    <a:lstStyle/>
                    <a:p>
                      <a:endParaRPr lang="es-ES_tradnl" sz="1000" b="0">
                        <a:latin typeface="Calibri" charset="0"/>
                        <a:ea typeface="Calibri" charset="0"/>
                        <a:cs typeface="Calibri" charset="0"/>
                      </a:endParaRPr>
                    </a:p>
                  </a:txBody>
                  <a:tcPr/>
                </a:tc>
                <a:extLst>
                  <a:ext uri="{0D108BD9-81ED-4DB2-BD59-A6C34878D82A}">
                    <a16:rowId xmlns:a16="http://schemas.microsoft.com/office/drawing/2014/main" val="10004"/>
                  </a:ext>
                </a:extLst>
              </a:tr>
              <a:tr h="678488">
                <a:tc>
                  <a:txBody>
                    <a:bodyPr/>
                    <a:lstStyle/>
                    <a:p>
                      <a:r>
                        <a:rPr lang="es-ES_tradnl" sz="1000" b="1" dirty="0">
                          <a:solidFill>
                            <a:schemeClr val="tx1"/>
                          </a:solidFill>
                          <a:latin typeface="Calibri" panose="020F0502020204030204" pitchFamily="34" charset="0"/>
                          <a:ea typeface="Calibri" charset="0"/>
                          <a:cs typeface="Calibri" panose="020F0502020204030204" pitchFamily="34" charset="0"/>
                        </a:rPr>
                        <a:t>INSPECCIONES:</a:t>
                      </a:r>
                    </a:p>
                    <a:p>
                      <a:pPr marL="171450" indent="-171450">
                        <a:buFont typeface="Arial" panose="020B0604020202020204" pitchFamily="34" charset="0"/>
                        <a:buChar char="•"/>
                      </a:pPr>
                      <a:r>
                        <a:rPr lang="es-ES" sz="1000" dirty="0">
                          <a:latin typeface="Calibri" panose="020F0502020204030204" pitchFamily="34" charset="0"/>
                          <a:cs typeface="Calibri" panose="020F0502020204030204" pitchFamily="34" charset="0"/>
                        </a:rPr>
                        <a:t>Revisión mensual de las órdenes de compra</a:t>
                      </a:r>
                    </a:p>
                    <a:p>
                      <a:pPr marL="171450" indent="-171450">
                        <a:buFont typeface="Arial" panose="020B0604020202020204" pitchFamily="34" charset="0"/>
                        <a:buChar char="•"/>
                      </a:pPr>
                      <a:r>
                        <a:rPr lang="es-ES" sz="1000" dirty="0">
                          <a:latin typeface="Calibri" panose="020F0502020204030204" pitchFamily="34" charset="0"/>
                          <a:cs typeface="Calibri" panose="020F0502020204030204" pitchFamily="34" charset="0"/>
                        </a:rPr>
                        <a:t>Verificación diaria de la recepción de los bienes o servicios </a:t>
                      </a:r>
                    </a:p>
                    <a:p>
                      <a:pPr marL="171450" indent="-171450">
                        <a:buFont typeface="Arial" panose="020B0604020202020204" pitchFamily="34" charset="0"/>
                        <a:buChar char="•"/>
                      </a:pPr>
                      <a:r>
                        <a:rPr lang="es-ES" sz="1000" dirty="0">
                          <a:latin typeface="Calibri" panose="020F0502020204030204" pitchFamily="34" charset="0"/>
                          <a:cs typeface="Calibri" panose="020F0502020204030204" pitchFamily="34" charset="0"/>
                        </a:rPr>
                        <a:t>Confirmación semanal del pago a los proveedores</a:t>
                      </a:r>
                      <a:endParaRPr lang="es-ES_tradnl" sz="1000" b="0" dirty="0">
                        <a:solidFill>
                          <a:schemeClr val="tx1"/>
                        </a:solidFill>
                        <a:latin typeface="Calibri" panose="020F0502020204030204" pitchFamily="34" charset="0"/>
                        <a:ea typeface="Calibri" charset="0"/>
                        <a:cs typeface="Calibri" panose="020F0502020204030204" pitchFamily="34"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B9E7ED"/>
                    </a:solidFill>
                  </a:tcPr>
                </a:tc>
                <a:tc gridSpan="2">
                  <a:txBody>
                    <a:bodyPr/>
                    <a:lstStyle/>
                    <a:p>
                      <a:r>
                        <a:rPr lang="es-ES_tradnl" sz="1000" b="1" dirty="0">
                          <a:solidFill>
                            <a:schemeClr val="tx1"/>
                          </a:solidFill>
                          <a:latin typeface="Calibri" panose="020F0502020204030204" pitchFamily="34" charset="0"/>
                          <a:ea typeface="Calibri" charset="0"/>
                          <a:cs typeface="Calibri" panose="020F0502020204030204" pitchFamily="34" charset="0"/>
                        </a:rPr>
                        <a:t>REGISTROS:</a:t>
                      </a:r>
                    </a:p>
                    <a:p>
                      <a:pPr marL="171450" indent="-171450">
                        <a:buFont typeface="Arial" panose="020B0604020202020204" pitchFamily="34" charset="0"/>
                        <a:buChar char="•"/>
                      </a:pPr>
                      <a:r>
                        <a:rPr lang="es-PE" sz="1000" dirty="0">
                          <a:latin typeface="Calibri" panose="020F0502020204030204" pitchFamily="34" charset="0"/>
                          <a:cs typeface="Calibri" panose="020F0502020204030204" pitchFamily="34" charset="0"/>
                        </a:rPr>
                        <a:t>Órdenes de compra </a:t>
                      </a:r>
                    </a:p>
                    <a:p>
                      <a:pPr marL="171450" indent="-171450">
                        <a:buFont typeface="Arial" panose="020B0604020202020204" pitchFamily="34" charset="0"/>
                        <a:buChar char="•"/>
                      </a:pPr>
                      <a:r>
                        <a:rPr lang="es-PE" sz="1000" dirty="0">
                          <a:latin typeface="Calibri" panose="020F0502020204030204" pitchFamily="34" charset="0"/>
                          <a:cs typeface="Calibri" panose="020F0502020204030204" pitchFamily="34" charset="0"/>
                        </a:rPr>
                        <a:t>Facturas de los proveedores </a:t>
                      </a:r>
                    </a:p>
                    <a:p>
                      <a:pPr marL="171450" indent="-171450">
                        <a:buFont typeface="Arial" panose="020B0604020202020204" pitchFamily="34" charset="0"/>
                        <a:buChar char="•"/>
                      </a:pPr>
                      <a:r>
                        <a:rPr lang="es-PE" sz="1000" dirty="0">
                          <a:latin typeface="Calibri" panose="020F0502020204030204" pitchFamily="34" charset="0"/>
                          <a:cs typeface="Calibri" panose="020F0502020204030204" pitchFamily="34" charset="0"/>
                        </a:rPr>
                        <a:t>Registros de pago</a:t>
                      </a:r>
                      <a:endParaRPr lang="es-ES_tradnl" sz="1000" b="0" dirty="0">
                        <a:solidFill>
                          <a:schemeClr val="tx1"/>
                        </a:solidFill>
                        <a:latin typeface="Calibri" panose="020F0502020204030204" pitchFamily="34" charset="0"/>
                        <a:ea typeface="Calibri" charset="0"/>
                        <a:cs typeface="Calibri" panose="020F0502020204030204" pitchFamily="34"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B9E7ED"/>
                    </a:solidFill>
                  </a:tcPr>
                </a:tc>
                <a:tc hMerge="1">
                  <a:txBody>
                    <a:bodyPr/>
                    <a:lstStyle/>
                    <a:p>
                      <a:endParaRPr lang="es-ES_tradnl" sz="1000" b="0">
                        <a:latin typeface="Calibri" charset="0"/>
                        <a:ea typeface="Calibri" charset="0"/>
                        <a:cs typeface="Calibri" charset="0"/>
                      </a:endParaRPr>
                    </a:p>
                  </a:txBody>
                  <a:tcPr/>
                </a:tc>
                <a:extLst>
                  <a:ext uri="{0D108BD9-81ED-4DB2-BD59-A6C34878D82A}">
                    <a16:rowId xmlns:a16="http://schemas.microsoft.com/office/drawing/2014/main" val="10005"/>
                  </a:ext>
                </a:extLst>
              </a:tr>
              <a:tr h="1046632">
                <a:tc>
                  <a:txBody>
                    <a:bodyPr/>
                    <a:lstStyle/>
                    <a:p>
                      <a:r>
                        <a:rPr lang="es-ES_tradnl" sz="1000" b="1" dirty="0">
                          <a:solidFill>
                            <a:schemeClr val="tx1"/>
                          </a:solidFill>
                          <a:latin typeface="Calibri" panose="020F0502020204030204" pitchFamily="34" charset="0"/>
                          <a:ea typeface="Calibri" charset="0"/>
                          <a:cs typeface="Calibri" panose="020F0502020204030204" pitchFamily="34" charset="0"/>
                        </a:rPr>
                        <a:t>VARIABLES DE CONTROL:</a:t>
                      </a:r>
                    </a:p>
                    <a:p>
                      <a:pPr marL="88900" indent="-88900">
                        <a:buFont typeface="Arial" charset="0"/>
                        <a:buChar char="•"/>
                        <a:tabLst/>
                      </a:pPr>
                      <a:r>
                        <a:rPr lang="es-PE" sz="1000" dirty="0">
                          <a:latin typeface="Calibri" panose="020F0502020204030204" pitchFamily="34" charset="0"/>
                          <a:cs typeface="Calibri" panose="020F0502020204030204" pitchFamily="34" charset="0"/>
                        </a:rPr>
                        <a:t>Número de órdenes de compra emitidas</a:t>
                      </a:r>
                    </a:p>
                    <a:p>
                      <a:pPr marL="88900" indent="-88900">
                        <a:buFont typeface="Arial" charset="0"/>
                        <a:buChar char="•"/>
                        <a:tabLst/>
                      </a:pPr>
                      <a:r>
                        <a:rPr lang="es-ES" sz="1000" dirty="0">
                          <a:latin typeface="Calibri" panose="020F0502020204030204" pitchFamily="34" charset="0"/>
                          <a:cs typeface="Calibri" panose="020F0502020204030204" pitchFamily="34" charset="0"/>
                        </a:rPr>
                        <a:t>Valor total de las compras</a:t>
                      </a:r>
                    </a:p>
                    <a:p>
                      <a:pPr marL="88900" indent="-88900">
                        <a:buFont typeface="Arial" charset="0"/>
                        <a:buChar char="•"/>
                        <a:tabLst/>
                      </a:pPr>
                      <a:r>
                        <a:rPr lang="es-PE" sz="1000" dirty="0">
                          <a:latin typeface="Calibri" panose="020F0502020204030204" pitchFamily="34" charset="0"/>
                          <a:cs typeface="Calibri" panose="020F0502020204030204" pitchFamily="34" charset="0"/>
                        </a:rPr>
                        <a:t>Número de proveedores</a:t>
                      </a:r>
                      <a:endParaRPr lang="es-ES_tradnl" sz="1000" b="0" dirty="0">
                        <a:solidFill>
                          <a:schemeClr val="tx1"/>
                        </a:solidFill>
                        <a:latin typeface="Calibri" panose="020F0502020204030204" pitchFamily="34" charset="0"/>
                        <a:ea typeface="Calibri" charset="0"/>
                        <a:cs typeface="Calibri" panose="020F0502020204030204" pitchFamily="34"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B9E7ED"/>
                    </a:solidFill>
                  </a:tcPr>
                </a:tc>
                <a:tc gridSpan="2">
                  <a:txBody>
                    <a:bodyPr/>
                    <a:lstStyle/>
                    <a:p>
                      <a:r>
                        <a:rPr lang="es-ES_tradnl" sz="1000" b="1" dirty="0">
                          <a:solidFill>
                            <a:schemeClr val="tx1"/>
                          </a:solidFill>
                          <a:latin typeface="Calibri" panose="020F0502020204030204" pitchFamily="34" charset="0"/>
                          <a:ea typeface="Calibri" charset="0"/>
                          <a:cs typeface="Calibri" panose="020F0502020204030204" pitchFamily="34" charset="0"/>
                        </a:rPr>
                        <a:t>INDICADORES:</a:t>
                      </a:r>
                    </a:p>
                    <a:p>
                      <a:pPr marL="88900" indent="-88900">
                        <a:buFont typeface="Arial" charset="0"/>
                        <a:buChar char="•"/>
                        <a:tabLst/>
                      </a:pPr>
                      <a:r>
                        <a:rPr lang="es-ES_tradnl" sz="1000" dirty="0">
                          <a:solidFill>
                            <a:schemeClr val="tx1"/>
                          </a:solidFill>
                          <a:latin typeface="Calibri" panose="020F0502020204030204" pitchFamily="34" charset="0"/>
                          <a:ea typeface="Calibri" charset="0"/>
                          <a:cs typeface="Calibri" panose="020F0502020204030204" pitchFamily="34" charset="0"/>
                        </a:rPr>
                        <a:t>I723.1 = </a:t>
                      </a:r>
                      <a:r>
                        <a:rPr lang="es-ES" sz="1000" dirty="0">
                          <a:latin typeface="Calibri" panose="020F0502020204030204" pitchFamily="34" charset="0"/>
                          <a:cs typeface="Calibri" panose="020F0502020204030204" pitchFamily="34" charset="0"/>
                        </a:rPr>
                        <a:t>Tiempo promedio para completar una compra</a:t>
                      </a:r>
                    </a:p>
                    <a:p>
                      <a:pPr marL="88900" indent="-88900">
                        <a:buFont typeface="Arial" charset="0"/>
                        <a:buChar char="•"/>
                        <a:tabLst/>
                      </a:pPr>
                      <a:r>
                        <a:rPr lang="es-ES_tradnl" sz="1000" baseline="0" dirty="0">
                          <a:solidFill>
                            <a:schemeClr val="tx1"/>
                          </a:solidFill>
                          <a:latin typeface="Calibri" panose="020F0502020204030204" pitchFamily="34" charset="0"/>
                          <a:ea typeface="Calibri" charset="0"/>
                          <a:cs typeface="Calibri" panose="020F0502020204030204" pitchFamily="34" charset="0"/>
                        </a:rPr>
                        <a:t>I723.2 = % de Compras con errores</a:t>
                      </a:r>
                    </a:p>
                    <a:p>
                      <a:pPr marL="88900" indent="-88900">
                        <a:buFont typeface="Arial" charset="0"/>
                        <a:buChar char="•"/>
                        <a:tabLst/>
                      </a:pPr>
                      <a:r>
                        <a:rPr lang="es-ES_tradnl" sz="1000" baseline="0" dirty="0">
                          <a:solidFill>
                            <a:schemeClr val="tx1"/>
                          </a:solidFill>
                          <a:latin typeface="Calibri" panose="020F0502020204030204" pitchFamily="34" charset="0"/>
                          <a:ea typeface="Calibri" charset="0"/>
                          <a:cs typeface="Calibri" panose="020F0502020204030204" pitchFamily="34" charset="0"/>
                        </a:rPr>
                        <a:t>I723.3 = % de </a:t>
                      </a:r>
                      <a:r>
                        <a:rPr lang="es-ES" sz="1000" dirty="0">
                          <a:latin typeface="Calibri" panose="020F0502020204030204" pitchFamily="34" charset="0"/>
                          <a:cs typeface="Calibri" panose="020F0502020204030204" pitchFamily="34" charset="0"/>
                        </a:rPr>
                        <a:t>Ahorro conseguido a través de la negociación</a:t>
                      </a:r>
                      <a:endParaRPr lang="es-ES_tradnl" sz="1000" dirty="0">
                        <a:solidFill>
                          <a:schemeClr val="tx1"/>
                        </a:solidFill>
                        <a:latin typeface="Calibri" panose="020F0502020204030204" pitchFamily="34" charset="0"/>
                        <a:ea typeface="Calibri" charset="0"/>
                        <a:cs typeface="Calibri" panose="020F0502020204030204" pitchFamily="34"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B9E7ED"/>
                    </a:solidFill>
                  </a:tcPr>
                </a:tc>
                <a:tc hMerge="1">
                  <a:txBody>
                    <a:bodyPr/>
                    <a:lstStyle/>
                    <a:p>
                      <a:endParaRPr lang="es-ES_tradnl" sz="1000" b="0">
                        <a:latin typeface="Calibri" charset="0"/>
                        <a:ea typeface="Calibri" charset="0"/>
                        <a:cs typeface="Calibri" charset="0"/>
                      </a:endParaRPr>
                    </a:p>
                  </a:txBody>
                  <a:tcPr/>
                </a:tc>
                <a:extLst>
                  <a:ext uri="{0D108BD9-81ED-4DB2-BD59-A6C34878D82A}">
                    <a16:rowId xmlns:a16="http://schemas.microsoft.com/office/drawing/2014/main" val="10006"/>
                  </a:ext>
                </a:extLst>
              </a:tr>
            </a:tbl>
          </a:graphicData>
        </a:graphic>
      </p:graphicFrame>
      <p:sp>
        <p:nvSpPr>
          <p:cNvPr id="4" name="CuadroTexto 3"/>
          <p:cNvSpPr txBox="1"/>
          <p:nvPr/>
        </p:nvSpPr>
        <p:spPr>
          <a:xfrm rot="16200000">
            <a:off x="965292" y="2069262"/>
            <a:ext cx="994550" cy="215444"/>
          </a:xfrm>
          <a:prstGeom prst="rect">
            <a:avLst/>
          </a:prstGeom>
          <a:noFill/>
        </p:spPr>
        <p:txBody>
          <a:bodyPr wrap="square" rtlCol="0">
            <a:spAutoFit/>
          </a:bodyPr>
          <a:lstStyle/>
          <a:p>
            <a:r>
              <a:rPr lang="es-ES_tradnl" sz="800" b="1" dirty="0">
                <a:latin typeface="Calibri" charset="0"/>
                <a:ea typeface="Calibri" charset="0"/>
                <a:cs typeface="Calibri" charset="0"/>
              </a:rPr>
              <a:t>ALCANCE</a:t>
            </a:r>
          </a:p>
        </p:txBody>
      </p:sp>
      <p:cxnSp>
        <p:nvCxnSpPr>
          <p:cNvPr id="8" name="Conector recto 7"/>
          <p:cNvCxnSpPr>
            <a:cxnSpLocks/>
          </p:cNvCxnSpPr>
          <p:nvPr/>
        </p:nvCxnSpPr>
        <p:spPr>
          <a:xfrm>
            <a:off x="1570290" y="2091924"/>
            <a:ext cx="0" cy="561073"/>
          </a:xfrm>
          <a:prstGeom prst="line">
            <a:avLst/>
          </a:prstGeom>
          <a:ln>
            <a:solidFill>
              <a:srgbClr val="00B1C3"/>
            </a:solidFill>
          </a:ln>
        </p:spPr>
        <p:style>
          <a:lnRef idx="1">
            <a:schemeClr val="accent1"/>
          </a:lnRef>
          <a:fillRef idx="0">
            <a:schemeClr val="accent1"/>
          </a:fillRef>
          <a:effectRef idx="0">
            <a:schemeClr val="accent1"/>
          </a:effectRef>
          <a:fontRef idx="minor">
            <a:schemeClr val="tx1"/>
          </a:fontRef>
        </p:style>
      </p:cxnSp>
      <p:graphicFrame>
        <p:nvGraphicFramePr>
          <p:cNvPr id="9" name="Tabla 8"/>
          <p:cNvGraphicFramePr>
            <a:graphicFrameLocks noGrp="1"/>
          </p:cNvGraphicFramePr>
          <p:nvPr>
            <p:extLst>
              <p:ext uri="{D42A27DB-BD31-4B8C-83A1-F6EECF244321}">
                <p14:modId xmlns:p14="http://schemas.microsoft.com/office/powerpoint/2010/main" val="411594919"/>
              </p:ext>
            </p:extLst>
          </p:nvPr>
        </p:nvGraphicFramePr>
        <p:xfrm>
          <a:off x="1295566" y="967629"/>
          <a:ext cx="7082080" cy="254202"/>
        </p:xfrm>
        <a:graphic>
          <a:graphicData uri="http://schemas.openxmlformats.org/drawingml/2006/table">
            <a:tbl>
              <a:tblPr firstRow="1" bandRow="1">
                <a:tableStyleId>{5C22544A-7EE6-4342-B048-85BDC9FD1C3A}</a:tableStyleId>
              </a:tblPr>
              <a:tblGrid>
                <a:gridCol w="1718580">
                  <a:extLst>
                    <a:ext uri="{9D8B030D-6E8A-4147-A177-3AD203B41FA5}">
                      <a16:colId xmlns:a16="http://schemas.microsoft.com/office/drawing/2014/main" val="20000"/>
                    </a:ext>
                  </a:extLst>
                </a:gridCol>
                <a:gridCol w="4032485">
                  <a:extLst>
                    <a:ext uri="{9D8B030D-6E8A-4147-A177-3AD203B41FA5}">
                      <a16:colId xmlns:a16="http://schemas.microsoft.com/office/drawing/2014/main" val="20001"/>
                    </a:ext>
                  </a:extLst>
                </a:gridCol>
                <a:gridCol w="1331015">
                  <a:extLst>
                    <a:ext uri="{9D8B030D-6E8A-4147-A177-3AD203B41FA5}">
                      <a16:colId xmlns:a16="http://schemas.microsoft.com/office/drawing/2014/main" val="20002"/>
                    </a:ext>
                  </a:extLst>
                </a:gridCol>
              </a:tblGrid>
              <a:tr h="254202">
                <a:tc>
                  <a:txBody>
                    <a:bodyPr/>
                    <a:lstStyle/>
                    <a:p>
                      <a:r>
                        <a:rPr lang="es-ES_tradnl" sz="1000" dirty="0">
                          <a:latin typeface="Calibri" charset="0"/>
                          <a:ea typeface="Calibri" charset="0"/>
                          <a:cs typeface="Calibri" charset="0"/>
                        </a:rPr>
                        <a:t>EMPRESA XYZ</a:t>
                      </a:r>
                    </a:p>
                  </a:txBody>
                  <a:tcPr>
                    <a:solidFill>
                      <a:srgbClr val="00B1C3"/>
                    </a:solidFill>
                  </a:tcPr>
                </a:tc>
                <a:tc>
                  <a:txBody>
                    <a:bodyPr/>
                    <a:lstStyle/>
                    <a:p>
                      <a:r>
                        <a:rPr lang="es-ES_tradnl" sz="1000" dirty="0">
                          <a:latin typeface="Calibri" charset="0"/>
                          <a:ea typeface="Calibri" charset="0"/>
                          <a:cs typeface="Calibri" charset="0"/>
                        </a:rPr>
                        <a:t>REVISIÓN DEL PROCESO DE COMPRAS</a:t>
                      </a:r>
                    </a:p>
                  </a:txBody>
                  <a:tcPr>
                    <a:solidFill>
                      <a:srgbClr val="00B1C3"/>
                    </a:solidFill>
                  </a:tcPr>
                </a:tc>
                <a:tc>
                  <a:txBody>
                    <a:bodyPr/>
                    <a:lstStyle/>
                    <a:p>
                      <a:r>
                        <a:rPr lang="es-ES_tradnl" sz="1000" dirty="0">
                          <a:latin typeface="Calibri" charset="0"/>
                          <a:ea typeface="Calibri" charset="0"/>
                          <a:cs typeface="Calibri" charset="0"/>
                        </a:rPr>
                        <a:t>FP-723</a:t>
                      </a:r>
                    </a:p>
                  </a:txBody>
                  <a:tcPr>
                    <a:solidFill>
                      <a:srgbClr val="00B1C3"/>
                    </a:solid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6397069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p:cNvSpPr txBox="1"/>
          <p:nvPr/>
        </p:nvSpPr>
        <p:spPr>
          <a:xfrm>
            <a:off x="503238" y="626368"/>
            <a:ext cx="7874408" cy="230832"/>
          </a:xfrm>
          <a:prstGeom prst="rect">
            <a:avLst/>
          </a:prstGeom>
          <a:noFill/>
        </p:spPr>
        <p:txBody>
          <a:bodyPr wrap="square" lIns="0" tIns="0" rIns="0" bIns="0" rtlCol="0">
            <a:spAutoFit/>
          </a:bodyPr>
          <a:lstStyle/>
          <a:p>
            <a:pPr>
              <a:spcAft>
                <a:spcPts val="1200"/>
              </a:spcAft>
            </a:pPr>
            <a:r>
              <a:rPr lang="en-US" sz="1500" b="1" dirty="0">
                <a:latin typeface="Calibri" charset="0"/>
                <a:ea typeface="Calibri" charset="0"/>
                <a:cs typeface="Calibri" charset="0"/>
              </a:rPr>
              <a:t>EJEMPLO: </a:t>
            </a:r>
          </a:p>
        </p:txBody>
      </p:sp>
      <p:sp>
        <p:nvSpPr>
          <p:cNvPr id="6" name="Rectangle 5"/>
          <p:cNvSpPr/>
          <p:nvPr/>
        </p:nvSpPr>
        <p:spPr>
          <a:xfrm>
            <a:off x="503238" y="377440"/>
            <a:ext cx="2430462"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s-PE" sz="1000" dirty="0">
                <a:solidFill>
                  <a:schemeClr val="bg1">
                    <a:lumMod val="65000"/>
                  </a:schemeClr>
                </a:solidFill>
                <a:latin typeface="Calibri" charset="0"/>
                <a:ea typeface="Calibri" charset="0"/>
                <a:cs typeface="Calibri" charset="0"/>
              </a:rPr>
              <a:t>FICHA DE PROCESO</a:t>
            </a:r>
          </a:p>
        </p:txBody>
      </p:sp>
      <p:graphicFrame>
        <p:nvGraphicFramePr>
          <p:cNvPr id="3" name="Tabla 2"/>
          <p:cNvGraphicFramePr>
            <a:graphicFrameLocks noGrp="1"/>
          </p:cNvGraphicFramePr>
          <p:nvPr>
            <p:extLst>
              <p:ext uri="{D42A27DB-BD31-4B8C-83A1-F6EECF244321}">
                <p14:modId xmlns:p14="http://schemas.microsoft.com/office/powerpoint/2010/main" val="2465452274"/>
              </p:ext>
            </p:extLst>
          </p:nvPr>
        </p:nvGraphicFramePr>
        <p:xfrm>
          <a:off x="1295565" y="1221831"/>
          <a:ext cx="7082082" cy="4106017"/>
        </p:xfrm>
        <a:graphic>
          <a:graphicData uri="http://schemas.openxmlformats.org/drawingml/2006/table">
            <a:tbl>
              <a:tblPr firstRow="1" bandRow="1">
                <a:tableStyleId>{5C22544A-7EE6-4342-B048-85BDC9FD1C3A}</a:tableStyleId>
              </a:tblPr>
              <a:tblGrid>
                <a:gridCol w="3541041">
                  <a:extLst>
                    <a:ext uri="{9D8B030D-6E8A-4147-A177-3AD203B41FA5}">
                      <a16:colId xmlns:a16="http://schemas.microsoft.com/office/drawing/2014/main" val="20000"/>
                    </a:ext>
                  </a:extLst>
                </a:gridCol>
                <a:gridCol w="1088656">
                  <a:extLst>
                    <a:ext uri="{9D8B030D-6E8A-4147-A177-3AD203B41FA5}">
                      <a16:colId xmlns:a16="http://schemas.microsoft.com/office/drawing/2014/main" val="20001"/>
                    </a:ext>
                  </a:extLst>
                </a:gridCol>
                <a:gridCol w="2452385">
                  <a:extLst>
                    <a:ext uri="{9D8B030D-6E8A-4147-A177-3AD203B41FA5}">
                      <a16:colId xmlns:a16="http://schemas.microsoft.com/office/drawing/2014/main" val="20002"/>
                    </a:ext>
                  </a:extLst>
                </a:gridCol>
              </a:tblGrid>
              <a:tr h="257471">
                <a:tc gridSpan="2">
                  <a:txBody>
                    <a:bodyPr/>
                    <a:lstStyle/>
                    <a:p>
                      <a:r>
                        <a:rPr lang="es-ES_tradnl" sz="1000" b="1" dirty="0">
                          <a:solidFill>
                            <a:schemeClr val="tx1"/>
                          </a:solidFill>
                          <a:latin typeface="Calibri" panose="020F0502020204030204" pitchFamily="34" charset="0"/>
                          <a:ea typeface="Calibri" charset="0"/>
                          <a:cs typeface="Calibri" panose="020F0502020204030204" pitchFamily="34" charset="0"/>
                        </a:rPr>
                        <a:t>PROCESO: </a:t>
                      </a:r>
                      <a:r>
                        <a:rPr lang="es-ES_tradnl" sz="1000" b="0" dirty="0">
                          <a:solidFill>
                            <a:schemeClr val="tx1"/>
                          </a:solidFill>
                          <a:latin typeface="Calibri" panose="020F0502020204030204" pitchFamily="34" charset="0"/>
                          <a:ea typeface="Calibri" charset="0"/>
                          <a:cs typeface="Calibri" panose="020F0502020204030204" pitchFamily="34" charset="0"/>
                        </a:rPr>
                        <a:t>PROCESO DE GESTIÓN COMERCIAL</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B9E7ED"/>
                    </a:solidFill>
                  </a:tcPr>
                </a:tc>
                <a:tc hMerge="1">
                  <a:txBody>
                    <a:bodyPr/>
                    <a:lstStyle/>
                    <a:p>
                      <a:endParaRPr lang="es-ES_tradnl"/>
                    </a:p>
                  </a:txBody>
                  <a:tcPr/>
                </a:tc>
                <a:tc>
                  <a:txBody>
                    <a:bodyPr/>
                    <a:lstStyle/>
                    <a:p>
                      <a:r>
                        <a:rPr lang="es-ES_tradnl" sz="1000" b="1" dirty="0">
                          <a:solidFill>
                            <a:schemeClr val="tx1"/>
                          </a:solidFill>
                          <a:latin typeface="Calibri" panose="020F0502020204030204" pitchFamily="34" charset="0"/>
                          <a:ea typeface="Calibri" charset="0"/>
                          <a:cs typeface="Calibri" panose="020F0502020204030204" pitchFamily="34" charset="0"/>
                        </a:rPr>
                        <a:t>PROPIETARIO: </a:t>
                      </a:r>
                      <a:r>
                        <a:rPr lang="es-ES_tradnl" sz="1000" b="0" dirty="0">
                          <a:solidFill>
                            <a:schemeClr val="tx1"/>
                          </a:solidFill>
                          <a:latin typeface="Calibri" panose="020F0502020204030204" pitchFamily="34" charset="0"/>
                          <a:ea typeface="Calibri" charset="0"/>
                          <a:cs typeface="Calibri" panose="020F0502020204030204" pitchFamily="34" charset="0"/>
                        </a:rPr>
                        <a:t>DIRECTOR DE VENTAS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B9E7ED"/>
                    </a:solidFill>
                  </a:tcPr>
                </a:tc>
                <a:extLst>
                  <a:ext uri="{0D108BD9-81ED-4DB2-BD59-A6C34878D82A}">
                    <a16:rowId xmlns:a16="http://schemas.microsoft.com/office/drawing/2014/main" val="10000"/>
                  </a:ext>
                </a:extLst>
              </a:tr>
              <a:tr h="536281">
                <a:tc gridSpan="2">
                  <a:txBody>
                    <a:bodyPr/>
                    <a:lstStyle/>
                    <a:p>
                      <a:r>
                        <a:rPr lang="es-ES_tradnl" sz="1000" b="1" dirty="0">
                          <a:solidFill>
                            <a:schemeClr val="tx1"/>
                          </a:solidFill>
                          <a:latin typeface="Calibri" panose="020F0502020204030204" pitchFamily="34" charset="0"/>
                          <a:ea typeface="Calibri" charset="0"/>
                          <a:cs typeface="Calibri" panose="020F0502020204030204" pitchFamily="34" charset="0"/>
                        </a:rPr>
                        <a:t>MISIÓN: </a:t>
                      </a:r>
                      <a:r>
                        <a:rPr lang="es-ES" sz="1000" dirty="0">
                          <a:latin typeface="Calibri" panose="020F0502020204030204" pitchFamily="34" charset="0"/>
                          <a:cs typeface="Calibri" panose="020F0502020204030204" pitchFamily="34" charset="0"/>
                        </a:rPr>
                        <a:t>Maximizar las ventas y la rentabilidad de la empresa a través de la gestión eficaz de las relaciones con los clientes.</a:t>
                      </a:r>
                      <a:endParaRPr lang="es-ES_tradnl" sz="1000" b="0" dirty="0">
                        <a:solidFill>
                          <a:schemeClr val="tx1"/>
                        </a:solidFill>
                        <a:latin typeface="Calibri" panose="020F0502020204030204" pitchFamily="34" charset="0"/>
                        <a:ea typeface="Calibri" charset="0"/>
                        <a:cs typeface="Calibri" panose="020F0502020204030204" pitchFamily="34"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B9E7ED"/>
                    </a:solidFill>
                  </a:tcPr>
                </a:tc>
                <a:tc hMerge="1">
                  <a:txBody>
                    <a:bodyPr/>
                    <a:lstStyle/>
                    <a:p>
                      <a:endParaRPr lang="es-ES_tradnl"/>
                    </a:p>
                  </a:txBody>
                  <a:tcPr/>
                </a:tc>
                <a:tc>
                  <a:txBody>
                    <a:bodyPr/>
                    <a:lstStyle/>
                    <a:p>
                      <a:r>
                        <a:rPr lang="es-ES_tradnl" sz="1000" b="1" dirty="0">
                          <a:solidFill>
                            <a:schemeClr val="tx1"/>
                          </a:solidFill>
                          <a:latin typeface="Calibri" panose="020F0502020204030204" pitchFamily="34" charset="0"/>
                          <a:ea typeface="Calibri" charset="0"/>
                          <a:cs typeface="Calibri" panose="020F0502020204030204" pitchFamily="34" charset="0"/>
                        </a:rPr>
                        <a:t>DOCUMENTACIÓN:</a:t>
                      </a:r>
                      <a:r>
                        <a:rPr lang="es-ES_tradnl" sz="1000" b="1" baseline="0" dirty="0">
                          <a:solidFill>
                            <a:schemeClr val="tx1"/>
                          </a:solidFill>
                          <a:latin typeface="Calibri" panose="020F0502020204030204" pitchFamily="34" charset="0"/>
                          <a:ea typeface="Calibri" charset="0"/>
                          <a:cs typeface="Calibri" panose="020F0502020204030204" pitchFamily="34" charset="0"/>
                        </a:rPr>
                        <a:t> </a:t>
                      </a:r>
                    </a:p>
                    <a:p>
                      <a:r>
                        <a:rPr lang="es-ES_tradnl" sz="1000" b="0" baseline="0" dirty="0">
                          <a:solidFill>
                            <a:schemeClr val="tx1"/>
                          </a:solidFill>
                          <a:latin typeface="Calibri" panose="020F0502020204030204" pitchFamily="34" charset="0"/>
                          <a:ea typeface="Calibri" charset="0"/>
                          <a:cs typeface="Calibri" panose="020F0502020204030204" pitchFamily="34" charset="0"/>
                        </a:rPr>
                        <a:t>PC-724</a:t>
                      </a:r>
                      <a:endParaRPr lang="es-ES_tradnl" sz="1000" b="0" dirty="0">
                        <a:solidFill>
                          <a:schemeClr val="tx1"/>
                        </a:solidFill>
                        <a:latin typeface="Calibri" panose="020F0502020204030204" pitchFamily="34" charset="0"/>
                        <a:ea typeface="Calibri" charset="0"/>
                        <a:cs typeface="Calibri" panose="020F0502020204030204" pitchFamily="34"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B9E7ED"/>
                    </a:solidFill>
                  </a:tcPr>
                </a:tc>
                <a:extLst>
                  <a:ext uri="{0D108BD9-81ED-4DB2-BD59-A6C34878D82A}">
                    <a16:rowId xmlns:a16="http://schemas.microsoft.com/office/drawing/2014/main" val="10001"/>
                  </a:ext>
                </a:extLst>
              </a:tr>
              <a:tr h="671201">
                <a:tc gridSpan="3">
                  <a:txBody>
                    <a:bodyPr/>
                    <a:lstStyle/>
                    <a:p>
                      <a:pPr marL="358775" indent="-92075">
                        <a:buFont typeface="Arial" charset="0"/>
                        <a:buChar char="•"/>
                        <a:tabLst/>
                      </a:pPr>
                      <a:r>
                        <a:rPr lang="es-ES_tradnl" sz="1000" b="1" dirty="0">
                          <a:solidFill>
                            <a:schemeClr val="tx1"/>
                          </a:solidFill>
                          <a:latin typeface="Calibri" panose="020F0502020204030204" pitchFamily="34" charset="0"/>
                          <a:ea typeface="Calibri" charset="0"/>
                          <a:cs typeface="Calibri" panose="020F0502020204030204" pitchFamily="34" charset="0"/>
                        </a:rPr>
                        <a:t>Empieza:</a:t>
                      </a:r>
                      <a:r>
                        <a:rPr lang="es-ES_tradnl" sz="1000" b="1" baseline="0" dirty="0">
                          <a:solidFill>
                            <a:schemeClr val="tx1"/>
                          </a:solidFill>
                          <a:latin typeface="Calibri" panose="020F0502020204030204" pitchFamily="34" charset="0"/>
                          <a:ea typeface="Calibri" charset="0"/>
                          <a:cs typeface="Calibri" panose="020F0502020204030204" pitchFamily="34" charset="0"/>
                        </a:rPr>
                        <a:t> </a:t>
                      </a:r>
                      <a:r>
                        <a:rPr lang="es-ES_tradnl" sz="1000" b="0" baseline="0" dirty="0">
                          <a:solidFill>
                            <a:schemeClr val="tx1"/>
                          </a:solidFill>
                          <a:latin typeface="Calibri" panose="020F0502020204030204" pitchFamily="34" charset="0"/>
                          <a:ea typeface="Calibri" charset="0"/>
                          <a:cs typeface="Calibri" panose="020F0502020204030204" pitchFamily="34" charset="0"/>
                        </a:rPr>
                        <a:t>Con la </a:t>
                      </a:r>
                      <a:r>
                        <a:rPr lang="es-ES" sz="1000" dirty="0">
                          <a:latin typeface="Calibri" panose="020F0502020204030204" pitchFamily="34" charset="0"/>
                          <a:cs typeface="Calibri" panose="020F0502020204030204" pitchFamily="34" charset="0"/>
                        </a:rPr>
                        <a:t>la identificación de oportunidades de venta</a:t>
                      </a:r>
                    </a:p>
                    <a:p>
                      <a:pPr marL="358775" indent="-92075">
                        <a:buFont typeface="Arial" charset="0"/>
                        <a:buChar char="•"/>
                        <a:tabLst/>
                      </a:pPr>
                      <a:r>
                        <a:rPr lang="es-ES_tradnl" sz="1000" b="1" baseline="0" dirty="0">
                          <a:solidFill>
                            <a:schemeClr val="tx1"/>
                          </a:solidFill>
                          <a:latin typeface="Calibri" panose="020F0502020204030204" pitchFamily="34" charset="0"/>
                          <a:ea typeface="Calibri" charset="0"/>
                          <a:cs typeface="Calibri" panose="020F0502020204030204" pitchFamily="34" charset="0"/>
                        </a:rPr>
                        <a:t>Incluye: </a:t>
                      </a:r>
                      <a:r>
                        <a:rPr lang="es-ES_tradnl" sz="1000" b="0" baseline="0" dirty="0">
                          <a:solidFill>
                            <a:schemeClr val="tx1"/>
                          </a:solidFill>
                          <a:latin typeface="Calibri" panose="020F0502020204030204" pitchFamily="34" charset="0"/>
                          <a:ea typeface="Calibri" charset="0"/>
                          <a:cs typeface="Calibri" panose="020F0502020204030204" pitchFamily="34" charset="0"/>
                        </a:rPr>
                        <a:t>Captación de clientes, comunicación con el cliente, definición de los requisitos del cliente, Generación de Oferta comercial  y Negociación</a:t>
                      </a:r>
                    </a:p>
                    <a:p>
                      <a:pPr marL="358775" indent="-92075">
                        <a:buFont typeface="Arial" charset="0"/>
                        <a:buChar char="•"/>
                        <a:tabLst/>
                      </a:pPr>
                      <a:r>
                        <a:rPr lang="es-ES_tradnl" sz="1000" b="1" baseline="0" dirty="0">
                          <a:solidFill>
                            <a:schemeClr val="tx1"/>
                          </a:solidFill>
                          <a:latin typeface="Calibri" panose="020F0502020204030204" pitchFamily="34" charset="0"/>
                          <a:ea typeface="Calibri" charset="0"/>
                          <a:cs typeface="Calibri" panose="020F0502020204030204" pitchFamily="34" charset="0"/>
                        </a:rPr>
                        <a:t>Termina: </a:t>
                      </a:r>
                      <a:r>
                        <a:rPr lang="es-ES_tradnl" sz="1000" b="0" baseline="0" dirty="0">
                          <a:solidFill>
                            <a:schemeClr val="tx1"/>
                          </a:solidFill>
                          <a:latin typeface="Calibri" panose="020F0502020204030204" pitchFamily="34" charset="0"/>
                          <a:ea typeface="Calibri" charset="0"/>
                          <a:cs typeface="Calibri" panose="020F0502020204030204" pitchFamily="34" charset="0"/>
                        </a:rPr>
                        <a:t>Con </a:t>
                      </a:r>
                      <a:r>
                        <a:rPr lang="es-ES" sz="1000" dirty="0">
                          <a:latin typeface="Calibri" panose="020F0502020204030204" pitchFamily="34" charset="0"/>
                          <a:cs typeface="Calibri" panose="020F0502020204030204" pitchFamily="34" charset="0"/>
                        </a:rPr>
                        <a:t>el cierre de la venta y el seguimiento Post-venta.</a:t>
                      </a:r>
                      <a:endParaRPr lang="es-ES_tradnl" sz="1000" b="0" dirty="0">
                        <a:solidFill>
                          <a:schemeClr val="tx1"/>
                        </a:solidFill>
                        <a:latin typeface="Calibri" panose="020F0502020204030204" pitchFamily="34" charset="0"/>
                        <a:ea typeface="Calibri" charset="0"/>
                        <a:cs typeface="Calibri" panose="020F0502020204030204" pitchFamily="34"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B9E7ED"/>
                    </a:solidFill>
                  </a:tcPr>
                </a:tc>
                <a:tc hMerge="1">
                  <a:txBody>
                    <a:bodyPr/>
                    <a:lstStyle/>
                    <a:p>
                      <a:endParaRPr lang="es-ES_tradnl"/>
                    </a:p>
                  </a:txBody>
                  <a:tcPr/>
                </a:tc>
                <a:tc hMerge="1">
                  <a:txBody>
                    <a:bodyPr/>
                    <a:lstStyle/>
                    <a:p>
                      <a:endParaRPr lang="es-ES_tradnl" sz="1000" b="0">
                        <a:latin typeface="Calibri" charset="0"/>
                        <a:ea typeface="Calibri" charset="0"/>
                        <a:cs typeface="Calibri" charset="0"/>
                      </a:endParaRPr>
                    </a:p>
                  </a:txBody>
                  <a:tcPr/>
                </a:tc>
                <a:extLst>
                  <a:ext uri="{0D108BD9-81ED-4DB2-BD59-A6C34878D82A}">
                    <a16:rowId xmlns:a16="http://schemas.microsoft.com/office/drawing/2014/main" val="10002"/>
                  </a:ext>
                </a:extLst>
              </a:tr>
              <a:tr h="393272">
                <a:tc gridSpan="3">
                  <a:txBody>
                    <a:bodyPr/>
                    <a:lstStyle/>
                    <a:p>
                      <a:r>
                        <a:rPr lang="es-ES_tradnl" sz="1000" b="1" dirty="0">
                          <a:solidFill>
                            <a:schemeClr val="tx1"/>
                          </a:solidFill>
                          <a:latin typeface="Calibri" panose="020F0502020204030204" pitchFamily="34" charset="0"/>
                          <a:ea typeface="Calibri" charset="0"/>
                          <a:cs typeface="Calibri" panose="020F0502020204030204" pitchFamily="34" charset="0"/>
                        </a:rPr>
                        <a:t>ENTRADAS:  </a:t>
                      </a:r>
                      <a:r>
                        <a:rPr lang="es-ES" sz="1000" dirty="0">
                          <a:latin typeface="Calibri" panose="020F0502020204030204" pitchFamily="34" charset="0"/>
                          <a:cs typeface="Calibri" panose="020F0502020204030204" pitchFamily="34" charset="0"/>
                        </a:rPr>
                        <a:t>Oportunidades de venta, información del cliente, Necesidades del cliente, solicitud del cliente</a:t>
                      </a:r>
                    </a:p>
                    <a:p>
                      <a:r>
                        <a:rPr lang="es-ES_tradnl" sz="1000" b="1" baseline="0" dirty="0">
                          <a:solidFill>
                            <a:schemeClr val="tx1"/>
                          </a:solidFill>
                          <a:latin typeface="Calibri" panose="020F0502020204030204" pitchFamily="34" charset="0"/>
                          <a:ea typeface="Calibri" charset="0"/>
                          <a:cs typeface="Calibri" panose="020F0502020204030204" pitchFamily="34" charset="0"/>
                        </a:rPr>
                        <a:t>PROVEEDORES: </a:t>
                      </a:r>
                      <a:r>
                        <a:rPr lang="es-ES" sz="1000" dirty="0">
                          <a:latin typeface="Calibri" panose="020F0502020204030204" pitchFamily="34" charset="0"/>
                          <a:cs typeface="Calibri" panose="020F0502020204030204" pitchFamily="34" charset="0"/>
                        </a:rPr>
                        <a:t>Equipo de marketing (para oportunidades de venta), clientes (para información, necesidades y solicitud del cliente)</a:t>
                      </a:r>
                      <a:endParaRPr lang="es-ES_tradnl" sz="1000" b="0" dirty="0">
                        <a:solidFill>
                          <a:schemeClr val="tx1"/>
                        </a:solidFill>
                        <a:latin typeface="Calibri" panose="020F0502020204030204" pitchFamily="34" charset="0"/>
                        <a:ea typeface="Calibri" charset="0"/>
                        <a:cs typeface="Calibri" panose="020F0502020204030204" pitchFamily="34"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B9E7ED"/>
                    </a:solidFill>
                  </a:tcPr>
                </a:tc>
                <a:tc hMerge="1">
                  <a:txBody>
                    <a:bodyPr/>
                    <a:lstStyle/>
                    <a:p>
                      <a:endParaRPr lang="es-ES_tradnl"/>
                    </a:p>
                  </a:txBody>
                  <a:tcPr/>
                </a:tc>
                <a:tc hMerge="1">
                  <a:txBody>
                    <a:bodyPr/>
                    <a:lstStyle/>
                    <a:p>
                      <a:endParaRPr lang="es-ES_tradnl" sz="1000" b="0">
                        <a:latin typeface="Calibri" charset="0"/>
                        <a:ea typeface="Calibri" charset="0"/>
                        <a:cs typeface="Calibri" charset="0"/>
                      </a:endParaRPr>
                    </a:p>
                  </a:txBody>
                  <a:tcPr/>
                </a:tc>
                <a:extLst>
                  <a:ext uri="{0D108BD9-81ED-4DB2-BD59-A6C34878D82A}">
                    <a16:rowId xmlns:a16="http://schemas.microsoft.com/office/drawing/2014/main" val="10003"/>
                  </a:ext>
                </a:extLst>
              </a:tr>
              <a:tr h="525288">
                <a:tc gridSpan="3">
                  <a:txBody>
                    <a:bodyPr/>
                    <a:lstStyle/>
                    <a:p>
                      <a:r>
                        <a:rPr lang="es-ES_tradnl" sz="1000" b="1" dirty="0">
                          <a:solidFill>
                            <a:schemeClr val="tx1"/>
                          </a:solidFill>
                          <a:latin typeface="Calibri" panose="020F0502020204030204" pitchFamily="34" charset="0"/>
                          <a:ea typeface="Calibri" charset="0"/>
                          <a:cs typeface="Calibri" panose="020F0502020204030204" pitchFamily="34" charset="0"/>
                        </a:rPr>
                        <a:t>SALIDAS:  </a:t>
                      </a:r>
                      <a:r>
                        <a:rPr lang="es-ES" sz="1000" dirty="0">
                          <a:latin typeface="Calibri" panose="020F0502020204030204" pitchFamily="34" charset="0"/>
                          <a:cs typeface="Calibri" panose="020F0502020204030204" pitchFamily="34" charset="0"/>
                        </a:rPr>
                        <a:t>Ventas cerradas, información de seguimiento Post-venta, Nivel de Satisfacción del cliente</a:t>
                      </a:r>
                      <a:endParaRPr lang="es-ES_tradnl" sz="1000" b="0" baseline="0" dirty="0">
                        <a:solidFill>
                          <a:schemeClr val="tx1"/>
                        </a:solidFill>
                        <a:latin typeface="Calibri" panose="020F0502020204030204" pitchFamily="34" charset="0"/>
                        <a:ea typeface="Calibri" charset="0"/>
                        <a:cs typeface="Calibri" panose="020F0502020204030204" pitchFamily="34" charset="0"/>
                      </a:endParaRPr>
                    </a:p>
                    <a:p>
                      <a:r>
                        <a:rPr lang="es-ES_tradnl" sz="1000" b="1" baseline="0" dirty="0">
                          <a:solidFill>
                            <a:schemeClr val="tx1"/>
                          </a:solidFill>
                          <a:latin typeface="Calibri" panose="020F0502020204030204" pitchFamily="34" charset="0"/>
                          <a:ea typeface="Calibri" charset="0"/>
                          <a:cs typeface="Calibri" panose="020F0502020204030204" pitchFamily="34" charset="0"/>
                        </a:rPr>
                        <a:t>CLIENTES: </a:t>
                      </a:r>
                      <a:r>
                        <a:rPr lang="es-ES" sz="1000" dirty="0">
                          <a:latin typeface="Calibri" panose="020F0502020204030204" pitchFamily="34" charset="0"/>
                          <a:cs typeface="Calibri" panose="020F0502020204030204" pitchFamily="34" charset="0"/>
                        </a:rPr>
                        <a:t>Equipo de Producción (para ventas cerradas), equipo de servicio al cliente (para información de seguimiento Post-venta y satisfacción del cliente).</a:t>
                      </a:r>
                      <a:endParaRPr lang="es-ES_tradnl" sz="1000" b="0" dirty="0">
                        <a:solidFill>
                          <a:schemeClr val="tx1"/>
                        </a:solidFill>
                        <a:latin typeface="Calibri" panose="020F0502020204030204" pitchFamily="34" charset="0"/>
                        <a:ea typeface="Calibri" charset="0"/>
                        <a:cs typeface="Calibri" panose="020F0502020204030204" pitchFamily="34"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B9E7ED"/>
                    </a:solidFill>
                  </a:tcPr>
                </a:tc>
                <a:tc hMerge="1">
                  <a:txBody>
                    <a:bodyPr/>
                    <a:lstStyle/>
                    <a:p>
                      <a:endParaRPr lang="es-ES_tradnl"/>
                    </a:p>
                  </a:txBody>
                  <a:tcPr/>
                </a:tc>
                <a:tc hMerge="1">
                  <a:txBody>
                    <a:bodyPr/>
                    <a:lstStyle/>
                    <a:p>
                      <a:endParaRPr lang="es-ES_tradnl" sz="1000" b="0">
                        <a:latin typeface="Calibri" charset="0"/>
                        <a:ea typeface="Calibri" charset="0"/>
                        <a:cs typeface="Calibri" charset="0"/>
                      </a:endParaRPr>
                    </a:p>
                  </a:txBody>
                  <a:tcPr/>
                </a:tc>
                <a:extLst>
                  <a:ext uri="{0D108BD9-81ED-4DB2-BD59-A6C34878D82A}">
                    <a16:rowId xmlns:a16="http://schemas.microsoft.com/office/drawing/2014/main" val="10004"/>
                  </a:ext>
                </a:extLst>
              </a:tr>
              <a:tr h="671201">
                <a:tc>
                  <a:txBody>
                    <a:bodyPr/>
                    <a:lstStyle/>
                    <a:p>
                      <a:r>
                        <a:rPr lang="es-ES_tradnl" sz="1000" b="1" dirty="0">
                          <a:solidFill>
                            <a:schemeClr val="tx1"/>
                          </a:solidFill>
                          <a:latin typeface="Calibri" panose="020F0502020204030204" pitchFamily="34" charset="0"/>
                          <a:ea typeface="Calibri" charset="0"/>
                          <a:cs typeface="Calibri" panose="020F0502020204030204" pitchFamily="34" charset="0"/>
                        </a:rPr>
                        <a:t>INSPECCIONES:</a:t>
                      </a:r>
                    </a:p>
                    <a:p>
                      <a:pPr marL="171450" indent="-171450">
                        <a:buFont typeface="Arial" panose="020B0604020202020204" pitchFamily="34" charset="0"/>
                        <a:buChar char="•"/>
                      </a:pPr>
                      <a:r>
                        <a:rPr lang="es-ES" sz="1000" dirty="0">
                          <a:latin typeface="Calibri" panose="020F0502020204030204" pitchFamily="34" charset="0"/>
                          <a:cs typeface="Calibri" panose="020F0502020204030204" pitchFamily="34" charset="0"/>
                        </a:rPr>
                        <a:t>Revisión diaria de las oportunidades de venta</a:t>
                      </a:r>
                    </a:p>
                    <a:p>
                      <a:pPr marL="171450" indent="-171450">
                        <a:buFont typeface="Arial" panose="020B0604020202020204" pitchFamily="34" charset="0"/>
                        <a:buChar char="•"/>
                      </a:pPr>
                      <a:r>
                        <a:rPr lang="es-ES" sz="1000" dirty="0">
                          <a:latin typeface="Calibri" panose="020F0502020204030204" pitchFamily="34" charset="0"/>
                          <a:cs typeface="Calibri" panose="020F0502020204030204" pitchFamily="34" charset="0"/>
                        </a:rPr>
                        <a:t>Verificación semanal del cierre de las ventas</a:t>
                      </a:r>
                    </a:p>
                    <a:p>
                      <a:pPr marL="171450" indent="-171450">
                        <a:buFont typeface="Arial" panose="020B0604020202020204" pitchFamily="34" charset="0"/>
                        <a:buChar char="•"/>
                      </a:pPr>
                      <a:r>
                        <a:rPr lang="es-ES" sz="1000" dirty="0">
                          <a:latin typeface="Calibri" panose="020F0502020204030204" pitchFamily="34" charset="0"/>
                          <a:cs typeface="Calibri" panose="020F0502020204030204" pitchFamily="34" charset="0"/>
                        </a:rPr>
                        <a:t>Revisión semanal del seguimiento Post-venta</a:t>
                      </a:r>
                      <a:endParaRPr lang="es-ES_tradnl" sz="1000" b="0" dirty="0">
                        <a:solidFill>
                          <a:schemeClr val="tx1"/>
                        </a:solidFill>
                        <a:latin typeface="Calibri" panose="020F0502020204030204" pitchFamily="34" charset="0"/>
                        <a:ea typeface="Calibri" charset="0"/>
                        <a:cs typeface="Calibri" panose="020F0502020204030204" pitchFamily="34"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B9E7ED"/>
                    </a:solidFill>
                  </a:tcPr>
                </a:tc>
                <a:tc gridSpan="2">
                  <a:txBody>
                    <a:bodyPr/>
                    <a:lstStyle/>
                    <a:p>
                      <a:r>
                        <a:rPr lang="es-ES_tradnl" sz="1000" b="1" dirty="0">
                          <a:solidFill>
                            <a:schemeClr val="tx1"/>
                          </a:solidFill>
                          <a:latin typeface="Calibri" panose="020F0502020204030204" pitchFamily="34" charset="0"/>
                          <a:ea typeface="Calibri" charset="0"/>
                          <a:cs typeface="Calibri" panose="020F0502020204030204" pitchFamily="34" charset="0"/>
                        </a:rPr>
                        <a:t>REGISTROS:</a:t>
                      </a:r>
                    </a:p>
                    <a:p>
                      <a:pPr marL="171450" indent="-171450">
                        <a:buFont typeface="Arial" panose="020B0604020202020204" pitchFamily="34" charset="0"/>
                        <a:buChar char="•"/>
                      </a:pPr>
                      <a:r>
                        <a:rPr lang="es-PE" sz="1000" dirty="0">
                          <a:latin typeface="Calibri" panose="020F0502020204030204" pitchFamily="34" charset="0"/>
                          <a:cs typeface="Calibri" panose="020F0502020204030204" pitchFamily="34" charset="0"/>
                        </a:rPr>
                        <a:t>Registros de oportunidades de venta</a:t>
                      </a:r>
                    </a:p>
                    <a:p>
                      <a:pPr marL="171450" indent="-171450">
                        <a:buFont typeface="Arial" panose="020B0604020202020204" pitchFamily="34" charset="0"/>
                        <a:buChar char="•"/>
                      </a:pPr>
                      <a:r>
                        <a:rPr lang="es-PE" sz="1000" dirty="0">
                          <a:latin typeface="Calibri" panose="020F0502020204030204" pitchFamily="34" charset="0"/>
                          <a:cs typeface="Calibri" panose="020F0502020204030204" pitchFamily="34" charset="0"/>
                        </a:rPr>
                        <a:t>Contratos de venta</a:t>
                      </a:r>
                    </a:p>
                    <a:p>
                      <a:pPr marL="171450" indent="-171450">
                        <a:buFont typeface="Arial" panose="020B0604020202020204" pitchFamily="34" charset="0"/>
                        <a:buChar char="•"/>
                      </a:pPr>
                      <a:r>
                        <a:rPr lang="es-PE" sz="1000" dirty="0">
                          <a:latin typeface="Calibri" panose="020F0502020204030204" pitchFamily="34" charset="0"/>
                          <a:cs typeface="Calibri" panose="020F0502020204030204" pitchFamily="34" charset="0"/>
                        </a:rPr>
                        <a:t>Registros de seguimiento </a:t>
                      </a:r>
                      <a:r>
                        <a:rPr lang="es-PE" sz="1000" dirty="0" err="1">
                          <a:latin typeface="Calibri" panose="020F0502020204030204" pitchFamily="34" charset="0"/>
                          <a:cs typeface="Calibri" panose="020F0502020204030204" pitchFamily="34" charset="0"/>
                        </a:rPr>
                        <a:t>Post-venta</a:t>
                      </a:r>
                      <a:endParaRPr lang="es-ES_tradnl" sz="1000" b="0" dirty="0">
                        <a:solidFill>
                          <a:schemeClr val="tx1"/>
                        </a:solidFill>
                        <a:latin typeface="Calibri" panose="020F0502020204030204" pitchFamily="34" charset="0"/>
                        <a:ea typeface="Calibri" charset="0"/>
                        <a:cs typeface="Calibri" panose="020F0502020204030204" pitchFamily="34"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B9E7ED"/>
                    </a:solidFill>
                  </a:tcPr>
                </a:tc>
                <a:tc hMerge="1">
                  <a:txBody>
                    <a:bodyPr/>
                    <a:lstStyle/>
                    <a:p>
                      <a:endParaRPr lang="es-ES_tradnl" sz="1000" b="0">
                        <a:latin typeface="Calibri" charset="0"/>
                        <a:ea typeface="Calibri" charset="0"/>
                        <a:cs typeface="Calibri" charset="0"/>
                      </a:endParaRPr>
                    </a:p>
                  </a:txBody>
                  <a:tcPr/>
                </a:tc>
                <a:extLst>
                  <a:ext uri="{0D108BD9-81ED-4DB2-BD59-A6C34878D82A}">
                    <a16:rowId xmlns:a16="http://schemas.microsoft.com/office/drawing/2014/main" val="10005"/>
                  </a:ext>
                </a:extLst>
              </a:tr>
              <a:tr h="965305">
                <a:tc>
                  <a:txBody>
                    <a:bodyPr/>
                    <a:lstStyle/>
                    <a:p>
                      <a:r>
                        <a:rPr lang="es-ES_tradnl" sz="1000" b="1" dirty="0">
                          <a:solidFill>
                            <a:schemeClr val="tx1"/>
                          </a:solidFill>
                          <a:latin typeface="Calibri" panose="020F0502020204030204" pitchFamily="34" charset="0"/>
                          <a:ea typeface="Calibri" charset="0"/>
                          <a:cs typeface="Calibri" panose="020F0502020204030204" pitchFamily="34" charset="0"/>
                        </a:rPr>
                        <a:t>VARIABLES DE CONTROL:</a:t>
                      </a:r>
                    </a:p>
                    <a:p>
                      <a:pPr marL="88900" indent="-88900">
                        <a:buFont typeface="Arial" charset="0"/>
                        <a:buChar char="•"/>
                        <a:tabLst/>
                      </a:pPr>
                      <a:r>
                        <a:rPr lang="es-PE" sz="1000" dirty="0">
                          <a:latin typeface="Calibri" panose="020F0502020204030204" pitchFamily="34" charset="0"/>
                          <a:cs typeface="Calibri" panose="020F0502020204030204" pitchFamily="34" charset="0"/>
                        </a:rPr>
                        <a:t>Número de oportunidades de venta</a:t>
                      </a:r>
                    </a:p>
                    <a:p>
                      <a:pPr marL="88900" indent="-88900">
                        <a:buFont typeface="Arial" charset="0"/>
                        <a:buChar char="•"/>
                        <a:tabLst/>
                      </a:pPr>
                      <a:r>
                        <a:rPr lang="es-PE" sz="1000" dirty="0">
                          <a:latin typeface="Calibri" panose="020F0502020204030204" pitchFamily="34" charset="0"/>
                          <a:cs typeface="Calibri" panose="020F0502020204030204" pitchFamily="34" charset="0"/>
                        </a:rPr>
                        <a:t>Número de ventas cerradas</a:t>
                      </a:r>
                    </a:p>
                    <a:p>
                      <a:pPr marL="88900" indent="-88900">
                        <a:buFont typeface="Arial" charset="0"/>
                        <a:buChar char="•"/>
                        <a:tabLst/>
                      </a:pPr>
                      <a:r>
                        <a:rPr lang="es-PE" sz="1000" dirty="0">
                          <a:latin typeface="Calibri" panose="020F0502020204030204" pitchFamily="34" charset="0"/>
                          <a:cs typeface="Calibri" panose="020F0502020204030204" pitchFamily="34" charset="0"/>
                        </a:rPr>
                        <a:t>Valor total de las ventas</a:t>
                      </a:r>
                      <a:endParaRPr lang="es-ES_tradnl" sz="1000" b="0" dirty="0">
                        <a:solidFill>
                          <a:schemeClr val="tx1"/>
                        </a:solidFill>
                        <a:latin typeface="Calibri" panose="020F0502020204030204" pitchFamily="34" charset="0"/>
                        <a:ea typeface="Calibri" charset="0"/>
                        <a:cs typeface="Calibri" panose="020F0502020204030204" pitchFamily="34"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B9E7ED"/>
                    </a:solidFill>
                  </a:tcPr>
                </a:tc>
                <a:tc gridSpan="2">
                  <a:txBody>
                    <a:bodyPr/>
                    <a:lstStyle/>
                    <a:p>
                      <a:r>
                        <a:rPr lang="es-ES_tradnl" sz="1000" b="1" dirty="0">
                          <a:solidFill>
                            <a:schemeClr val="tx1"/>
                          </a:solidFill>
                          <a:latin typeface="Calibri" panose="020F0502020204030204" pitchFamily="34" charset="0"/>
                          <a:ea typeface="Calibri" charset="0"/>
                          <a:cs typeface="Calibri" panose="020F0502020204030204" pitchFamily="34" charset="0"/>
                        </a:rPr>
                        <a:t>INDICADORES:</a:t>
                      </a:r>
                    </a:p>
                    <a:p>
                      <a:pPr marL="88900" indent="-88900">
                        <a:buFont typeface="Arial" charset="0"/>
                        <a:buChar char="•"/>
                        <a:tabLst/>
                      </a:pPr>
                      <a:r>
                        <a:rPr lang="es-ES_tradnl" sz="1000" dirty="0">
                          <a:solidFill>
                            <a:schemeClr val="tx1"/>
                          </a:solidFill>
                          <a:latin typeface="Calibri" panose="020F0502020204030204" pitchFamily="34" charset="0"/>
                          <a:ea typeface="Calibri" charset="0"/>
                          <a:cs typeface="Calibri" panose="020F0502020204030204" pitchFamily="34" charset="0"/>
                        </a:rPr>
                        <a:t>I724.1 = </a:t>
                      </a:r>
                      <a:r>
                        <a:rPr lang="es-ES" sz="1000" dirty="0">
                          <a:latin typeface="Calibri" panose="020F0502020204030204" pitchFamily="34" charset="0"/>
                          <a:cs typeface="Calibri" panose="020F0502020204030204" pitchFamily="34" charset="0"/>
                        </a:rPr>
                        <a:t>Tasa de conversión de ventas</a:t>
                      </a:r>
                    </a:p>
                    <a:p>
                      <a:pPr marL="88900" indent="-88900">
                        <a:buFont typeface="Arial" charset="0"/>
                        <a:buChar char="•"/>
                        <a:tabLst/>
                      </a:pPr>
                      <a:r>
                        <a:rPr lang="es-ES_tradnl" sz="1000" baseline="0" dirty="0">
                          <a:solidFill>
                            <a:schemeClr val="tx1"/>
                          </a:solidFill>
                          <a:latin typeface="Calibri" panose="020F0502020204030204" pitchFamily="34" charset="0"/>
                          <a:ea typeface="Calibri" charset="0"/>
                          <a:cs typeface="Calibri" panose="020F0502020204030204" pitchFamily="34" charset="0"/>
                        </a:rPr>
                        <a:t>I724.2 = % de Ofertas rechazadas</a:t>
                      </a:r>
                    </a:p>
                    <a:p>
                      <a:pPr marL="88900" indent="-88900">
                        <a:buFont typeface="Arial" charset="0"/>
                        <a:buChar char="•"/>
                        <a:tabLst/>
                      </a:pPr>
                      <a:r>
                        <a:rPr lang="es-ES_tradnl" sz="1000" baseline="0" dirty="0">
                          <a:solidFill>
                            <a:schemeClr val="tx1"/>
                          </a:solidFill>
                          <a:latin typeface="Calibri" panose="020F0502020204030204" pitchFamily="34" charset="0"/>
                          <a:ea typeface="Calibri" charset="0"/>
                          <a:cs typeface="Calibri" panose="020F0502020204030204" pitchFamily="34" charset="0"/>
                        </a:rPr>
                        <a:t>I724.3 = </a:t>
                      </a:r>
                      <a:r>
                        <a:rPr lang="es-PE" sz="1000" dirty="0">
                          <a:latin typeface="Calibri" panose="020F0502020204030204" pitchFamily="34" charset="0"/>
                          <a:cs typeface="Calibri" panose="020F0502020204030204" pitchFamily="34" charset="0"/>
                        </a:rPr>
                        <a:t>Número de ventas por empleado</a:t>
                      </a:r>
                      <a:endParaRPr lang="es-ES_tradnl" sz="1000" dirty="0">
                        <a:solidFill>
                          <a:schemeClr val="tx1"/>
                        </a:solidFill>
                        <a:latin typeface="Calibri" panose="020F0502020204030204" pitchFamily="34" charset="0"/>
                        <a:ea typeface="Calibri" charset="0"/>
                        <a:cs typeface="Calibri" panose="020F0502020204030204" pitchFamily="34"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B9E7ED"/>
                    </a:solidFill>
                  </a:tcPr>
                </a:tc>
                <a:tc hMerge="1">
                  <a:txBody>
                    <a:bodyPr/>
                    <a:lstStyle/>
                    <a:p>
                      <a:endParaRPr lang="es-ES_tradnl" sz="1000" b="0">
                        <a:latin typeface="Calibri" charset="0"/>
                        <a:ea typeface="Calibri" charset="0"/>
                        <a:cs typeface="Calibri" charset="0"/>
                      </a:endParaRPr>
                    </a:p>
                  </a:txBody>
                  <a:tcPr/>
                </a:tc>
                <a:extLst>
                  <a:ext uri="{0D108BD9-81ED-4DB2-BD59-A6C34878D82A}">
                    <a16:rowId xmlns:a16="http://schemas.microsoft.com/office/drawing/2014/main" val="10006"/>
                  </a:ext>
                </a:extLst>
              </a:tr>
            </a:tbl>
          </a:graphicData>
        </a:graphic>
      </p:graphicFrame>
      <p:sp>
        <p:nvSpPr>
          <p:cNvPr id="4" name="CuadroTexto 3"/>
          <p:cNvSpPr txBox="1"/>
          <p:nvPr/>
        </p:nvSpPr>
        <p:spPr>
          <a:xfrm rot="16200000">
            <a:off x="965292" y="2069262"/>
            <a:ext cx="994550" cy="215444"/>
          </a:xfrm>
          <a:prstGeom prst="rect">
            <a:avLst/>
          </a:prstGeom>
          <a:noFill/>
        </p:spPr>
        <p:txBody>
          <a:bodyPr wrap="square" rtlCol="0">
            <a:spAutoFit/>
          </a:bodyPr>
          <a:lstStyle/>
          <a:p>
            <a:r>
              <a:rPr lang="es-ES_tradnl" sz="800" b="1" dirty="0">
                <a:latin typeface="Calibri" charset="0"/>
                <a:ea typeface="Calibri" charset="0"/>
                <a:cs typeface="Calibri" charset="0"/>
              </a:rPr>
              <a:t>ALCANCE</a:t>
            </a:r>
          </a:p>
        </p:txBody>
      </p:sp>
      <p:cxnSp>
        <p:nvCxnSpPr>
          <p:cNvPr id="8" name="Conector recto 7"/>
          <p:cNvCxnSpPr>
            <a:cxnSpLocks/>
          </p:cNvCxnSpPr>
          <p:nvPr/>
        </p:nvCxnSpPr>
        <p:spPr>
          <a:xfrm>
            <a:off x="1570290" y="2091924"/>
            <a:ext cx="0" cy="561073"/>
          </a:xfrm>
          <a:prstGeom prst="line">
            <a:avLst/>
          </a:prstGeom>
          <a:ln>
            <a:solidFill>
              <a:srgbClr val="00B1C3"/>
            </a:solidFill>
          </a:ln>
        </p:spPr>
        <p:style>
          <a:lnRef idx="1">
            <a:schemeClr val="accent1"/>
          </a:lnRef>
          <a:fillRef idx="0">
            <a:schemeClr val="accent1"/>
          </a:fillRef>
          <a:effectRef idx="0">
            <a:schemeClr val="accent1"/>
          </a:effectRef>
          <a:fontRef idx="minor">
            <a:schemeClr val="tx1"/>
          </a:fontRef>
        </p:style>
      </p:cxnSp>
      <p:graphicFrame>
        <p:nvGraphicFramePr>
          <p:cNvPr id="9" name="Tabla 8"/>
          <p:cNvGraphicFramePr>
            <a:graphicFrameLocks noGrp="1"/>
          </p:cNvGraphicFramePr>
          <p:nvPr>
            <p:extLst>
              <p:ext uri="{D42A27DB-BD31-4B8C-83A1-F6EECF244321}">
                <p14:modId xmlns:p14="http://schemas.microsoft.com/office/powerpoint/2010/main" val="299532883"/>
              </p:ext>
            </p:extLst>
          </p:nvPr>
        </p:nvGraphicFramePr>
        <p:xfrm>
          <a:off x="1295566" y="967629"/>
          <a:ext cx="7082080" cy="254202"/>
        </p:xfrm>
        <a:graphic>
          <a:graphicData uri="http://schemas.openxmlformats.org/drawingml/2006/table">
            <a:tbl>
              <a:tblPr firstRow="1" bandRow="1">
                <a:tableStyleId>{5C22544A-7EE6-4342-B048-85BDC9FD1C3A}</a:tableStyleId>
              </a:tblPr>
              <a:tblGrid>
                <a:gridCol w="1718580">
                  <a:extLst>
                    <a:ext uri="{9D8B030D-6E8A-4147-A177-3AD203B41FA5}">
                      <a16:colId xmlns:a16="http://schemas.microsoft.com/office/drawing/2014/main" val="20000"/>
                    </a:ext>
                  </a:extLst>
                </a:gridCol>
                <a:gridCol w="4032485">
                  <a:extLst>
                    <a:ext uri="{9D8B030D-6E8A-4147-A177-3AD203B41FA5}">
                      <a16:colId xmlns:a16="http://schemas.microsoft.com/office/drawing/2014/main" val="20001"/>
                    </a:ext>
                  </a:extLst>
                </a:gridCol>
                <a:gridCol w="1331015">
                  <a:extLst>
                    <a:ext uri="{9D8B030D-6E8A-4147-A177-3AD203B41FA5}">
                      <a16:colId xmlns:a16="http://schemas.microsoft.com/office/drawing/2014/main" val="20002"/>
                    </a:ext>
                  </a:extLst>
                </a:gridCol>
              </a:tblGrid>
              <a:tr h="254202">
                <a:tc>
                  <a:txBody>
                    <a:bodyPr/>
                    <a:lstStyle/>
                    <a:p>
                      <a:r>
                        <a:rPr lang="es-ES_tradnl" sz="1000" dirty="0">
                          <a:latin typeface="Calibri" charset="0"/>
                          <a:ea typeface="Calibri" charset="0"/>
                          <a:cs typeface="Calibri" charset="0"/>
                        </a:rPr>
                        <a:t>EMPRESA XYZ</a:t>
                      </a:r>
                    </a:p>
                  </a:txBody>
                  <a:tcPr>
                    <a:solidFill>
                      <a:srgbClr val="00B1C3"/>
                    </a:solidFill>
                  </a:tcPr>
                </a:tc>
                <a:tc>
                  <a:txBody>
                    <a:bodyPr/>
                    <a:lstStyle/>
                    <a:p>
                      <a:r>
                        <a:rPr lang="es-ES_tradnl" sz="1000" dirty="0">
                          <a:latin typeface="Calibri" charset="0"/>
                          <a:ea typeface="Calibri" charset="0"/>
                          <a:cs typeface="Calibri" charset="0"/>
                        </a:rPr>
                        <a:t>REVISIÓN DEL PROCESO DE GESTIÓN COMERCIAL</a:t>
                      </a:r>
                    </a:p>
                  </a:txBody>
                  <a:tcPr>
                    <a:solidFill>
                      <a:srgbClr val="00B1C3"/>
                    </a:solidFill>
                  </a:tcPr>
                </a:tc>
                <a:tc>
                  <a:txBody>
                    <a:bodyPr/>
                    <a:lstStyle/>
                    <a:p>
                      <a:r>
                        <a:rPr lang="es-ES_tradnl" sz="1000" dirty="0">
                          <a:latin typeface="Calibri" charset="0"/>
                          <a:ea typeface="Calibri" charset="0"/>
                          <a:cs typeface="Calibri" charset="0"/>
                        </a:rPr>
                        <a:t>FP-724</a:t>
                      </a:r>
                    </a:p>
                  </a:txBody>
                  <a:tcPr>
                    <a:solidFill>
                      <a:srgbClr val="00B1C3"/>
                    </a:solid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418790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EDA42F00-38E7-0C47-BDD0-50DCE8597847}"/>
              </a:ext>
            </a:extLst>
          </p:cNvPr>
          <p:cNvSpPr/>
          <p:nvPr/>
        </p:nvSpPr>
        <p:spPr>
          <a:xfrm>
            <a:off x="683568" y="481236"/>
            <a:ext cx="909992" cy="193899"/>
          </a:xfrm>
          <a:prstGeom prst="rect">
            <a:avLst/>
          </a:prstGeom>
        </p:spPr>
        <p:txBody>
          <a:bodyPr wrap="square" lIns="0" tIns="0" rIns="0" bIns="0">
            <a:spAutoFit/>
          </a:bodyPr>
          <a:lstStyle/>
          <a:p>
            <a:pPr>
              <a:lnSpc>
                <a:spcPct val="90000"/>
              </a:lnSpc>
              <a:spcBef>
                <a:spcPts val="0"/>
              </a:spcBef>
              <a:defRPr/>
            </a:pPr>
            <a:r>
              <a:rPr lang="es-PE" sz="1400" b="1">
                <a:solidFill>
                  <a:srgbClr val="00B1C3"/>
                </a:solidFill>
                <a:latin typeface="Calibri" charset="0"/>
                <a:ea typeface="Calibri" charset="0"/>
                <a:cs typeface="Calibri" charset="0"/>
              </a:rPr>
              <a:t>ACTIVIDAD</a:t>
            </a:r>
            <a:endParaRPr lang="es-ES" sz="1600" b="1" dirty="0">
              <a:solidFill>
                <a:srgbClr val="00B1C3"/>
              </a:solidFill>
              <a:latin typeface="Calibri" charset="0"/>
              <a:ea typeface="Calibri" charset="0"/>
              <a:cs typeface="Calibri" charset="0"/>
            </a:endParaRPr>
          </a:p>
        </p:txBody>
      </p:sp>
      <p:grpSp>
        <p:nvGrpSpPr>
          <p:cNvPr id="9" name="Agrupar 7">
            <a:extLst>
              <a:ext uri="{FF2B5EF4-FFF2-40B4-BE49-F238E27FC236}">
                <a16:creationId xmlns:a16="http://schemas.microsoft.com/office/drawing/2014/main" id="{C1009D55-C843-C946-8EC7-F7F8D2C27332}"/>
              </a:ext>
            </a:extLst>
          </p:cNvPr>
          <p:cNvGrpSpPr/>
          <p:nvPr/>
        </p:nvGrpSpPr>
        <p:grpSpPr>
          <a:xfrm>
            <a:off x="514858" y="499074"/>
            <a:ext cx="131794" cy="132296"/>
            <a:chOff x="511902" y="912278"/>
            <a:chExt cx="281320" cy="282391"/>
          </a:xfrm>
        </p:grpSpPr>
        <p:sp>
          <p:nvSpPr>
            <p:cNvPr id="10" name="Elipse 9">
              <a:extLst>
                <a:ext uri="{FF2B5EF4-FFF2-40B4-BE49-F238E27FC236}">
                  <a16:creationId xmlns:a16="http://schemas.microsoft.com/office/drawing/2014/main" id="{84C8B161-EAED-6847-9CFF-F251AC09DD35}"/>
                </a:ext>
              </a:extLst>
            </p:cNvPr>
            <p:cNvSpPr/>
            <p:nvPr/>
          </p:nvSpPr>
          <p:spPr>
            <a:xfrm rot="5400000">
              <a:off x="511366" y="912814"/>
              <a:ext cx="282391" cy="281320"/>
            </a:xfrm>
            <a:prstGeom prst="ellipse">
              <a:avLst/>
            </a:prstGeom>
            <a:solidFill>
              <a:srgbClr val="00B1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pic>
          <p:nvPicPr>
            <p:cNvPr id="11" name="Imagen 10">
              <a:extLst>
                <a:ext uri="{FF2B5EF4-FFF2-40B4-BE49-F238E27FC236}">
                  <a16:creationId xmlns:a16="http://schemas.microsoft.com/office/drawing/2014/main" id="{D994D540-FF38-FF46-85B2-E3A549079115}"/>
                </a:ext>
              </a:extLst>
            </p:cNvPr>
            <p:cNvPicPr>
              <a:picLocks noChangeAspect="1"/>
            </p:cNvPicPr>
            <p:nvPr/>
          </p:nvPicPr>
          <p:blipFill>
            <a:blip r:embed="rId3">
              <a:alphaModFix/>
              <a:lum bright="100000" contrast="100000"/>
            </a:blip>
            <a:stretch>
              <a:fillRect/>
            </a:stretch>
          </p:blipFill>
          <p:spPr>
            <a:xfrm rot="5400000">
              <a:off x="578093" y="979007"/>
              <a:ext cx="148937" cy="148937"/>
            </a:xfrm>
            <a:prstGeom prst="rect">
              <a:avLst/>
            </a:prstGeom>
          </p:spPr>
        </p:pic>
      </p:grpSp>
      <p:sp>
        <p:nvSpPr>
          <p:cNvPr id="12" name="Rectángulo 11"/>
          <p:cNvSpPr/>
          <p:nvPr/>
        </p:nvSpPr>
        <p:spPr>
          <a:xfrm>
            <a:off x="503238" y="912813"/>
            <a:ext cx="8172450" cy="4321175"/>
          </a:xfrm>
          <a:prstGeom prst="rect">
            <a:avLst/>
          </a:prstGeom>
          <a:solidFill>
            <a:srgbClr val="D1EFF4">
              <a:alpha val="4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6" name="Rectángulo 10"/>
          <p:cNvSpPr/>
          <p:nvPr/>
        </p:nvSpPr>
        <p:spPr>
          <a:xfrm>
            <a:off x="684214" y="1245204"/>
            <a:ext cx="4604962" cy="938719"/>
          </a:xfrm>
          <a:prstGeom prst="rect">
            <a:avLst/>
          </a:prstGeom>
        </p:spPr>
        <p:txBody>
          <a:bodyPr wrap="square" lIns="0" tIns="0" rIns="0" bIns="0">
            <a:spAutoFit/>
          </a:bodyPr>
          <a:lstStyle/>
          <a:p>
            <a:pPr>
              <a:spcAft>
                <a:spcPts val="600"/>
              </a:spcAft>
            </a:pPr>
            <a:r>
              <a:rPr lang="es-ES" sz="1400" b="1" dirty="0">
                <a:latin typeface="Calibri" charset="0"/>
                <a:ea typeface="Calibri" charset="0"/>
                <a:cs typeface="Calibri" charset="0"/>
              </a:rPr>
              <a:t>ACTIVIDAD NO CALIFICADA:</a:t>
            </a:r>
            <a:endParaRPr lang="es-ES" sz="1400" dirty="0">
              <a:latin typeface="Calibri" charset="0"/>
              <a:ea typeface="Calibri" charset="0"/>
              <a:cs typeface="Calibri" charset="0"/>
            </a:endParaRPr>
          </a:p>
          <a:p>
            <a:pPr marL="223838" indent="-223838">
              <a:buFont typeface="+mj-lt"/>
              <a:buAutoNum type="arabicPeriod"/>
            </a:pPr>
            <a:r>
              <a:rPr lang="es-ES" sz="1400" dirty="0">
                <a:latin typeface="Calibri" charset="0"/>
                <a:ea typeface="Calibri" charset="0"/>
                <a:cs typeface="Calibri" charset="0"/>
              </a:rPr>
              <a:t>Elaborar la Ficha de Proceso para el proceso crítico seleccionado en la actividad anterior.</a:t>
            </a:r>
          </a:p>
          <a:p>
            <a:pPr marL="223838" indent="-223838">
              <a:buFont typeface="+mj-lt"/>
              <a:buAutoNum type="arabicPeriod"/>
            </a:pPr>
            <a:endParaRPr lang="es-ES" sz="1400" dirty="0">
              <a:latin typeface="Calibri" charset="0"/>
              <a:ea typeface="Calibri" charset="0"/>
              <a:cs typeface="Calibri" charset="0"/>
            </a:endParaRPr>
          </a:p>
        </p:txBody>
      </p:sp>
      <p:pic>
        <p:nvPicPr>
          <p:cNvPr id="4" name="Imagen 3"/>
          <p:cNvPicPr>
            <a:picLocks noChangeAspect="1"/>
          </p:cNvPicPr>
          <p:nvPr/>
        </p:nvPicPr>
        <p:blipFill>
          <a:blip r:embed="rId4" cstate="print">
            <a:alphaModFix amt="25000"/>
            <a:extLst>
              <a:ext uri="{28A0092B-C50C-407E-A947-70E740481C1C}">
                <a14:useLocalDpi xmlns:a14="http://schemas.microsoft.com/office/drawing/2010/main" val="0"/>
              </a:ext>
            </a:extLst>
          </a:blip>
          <a:stretch>
            <a:fillRect/>
          </a:stretch>
        </p:blipFill>
        <p:spPr>
          <a:xfrm>
            <a:off x="6976674" y="3039428"/>
            <a:ext cx="1699014" cy="2194560"/>
          </a:xfrm>
          <a:prstGeom prst="rect">
            <a:avLst/>
          </a:prstGeom>
        </p:spPr>
      </p:pic>
    </p:spTree>
    <p:extLst>
      <p:ext uri="{BB962C8B-B14F-4D97-AF65-F5344CB8AC3E}">
        <p14:creationId xmlns:p14="http://schemas.microsoft.com/office/powerpoint/2010/main" val="25601574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ángulo 9"/>
          <p:cNvSpPr/>
          <p:nvPr/>
        </p:nvSpPr>
        <p:spPr>
          <a:xfrm>
            <a:off x="0" y="0"/>
            <a:ext cx="9144000" cy="5715000"/>
          </a:xfrm>
          <a:prstGeom prst="rect">
            <a:avLst/>
          </a:prstGeom>
          <a:solidFill>
            <a:srgbClr val="8087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18" name="CuadroTexto 17">
            <a:extLst>
              <a:ext uri="{FF2B5EF4-FFF2-40B4-BE49-F238E27FC236}">
                <a16:creationId xmlns:a16="http://schemas.microsoft.com/office/drawing/2014/main" id="{F58EABDC-EE9F-6D4B-8493-73E3A05BE100}"/>
              </a:ext>
            </a:extLst>
          </p:cNvPr>
          <p:cNvSpPr txBox="1"/>
          <p:nvPr/>
        </p:nvSpPr>
        <p:spPr>
          <a:xfrm>
            <a:off x="1008063" y="3169972"/>
            <a:ext cx="5993558" cy="1046440"/>
          </a:xfrm>
          <a:prstGeom prst="rect">
            <a:avLst/>
          </a:prstGeom>
          <a:noFill/>
        </p:spPr>
        <p:txBody>
          <a:bodyPr wrap="square" lIns="0" tIns="0" rIns="0" bIns="0" rtlCol="0">
            <a:spAutoFit/>
          </a:bodyPr>
          <a:lstStyle/>
          <a:p>
            <a:pPr>
              <a:lnSpc>
                <a:spcPct val="90000"/>
              </a:lnSpc>
              <a:spcBef>
                <a:spcPts val="1000"/>
              </a:spcBef>
              <a:defRPr/>
            </a:pPr>
            <a:r>
              <a:rPr lang="es-PE" sz="2800" dirty="0">
                <a:solidFill>
                  <a:schemeClr val="bg1"/>
                </a:solidFill>
                <a:latin typeface="Graphik Regular" charset="0"/>
                <a:ea typeface="Graphik Regular" charset="0"/>
                <a:cs typeface="Graphik Regular" charset="0"/>
              </a:rPr>
              <a:t>PROCESO VS.</a:t>
            </a:r>
            <a:br>
              <a:rPr lang="es-PE" sz="2800" b="1" dirty="0">
                <a:solidFill>
                  <a:schemeClr val="bg1"/>
                </a:solidFill>
                <a:latin typeface="Calibri"/>
                <a:cs typeface="Calibri"/>
              </a:rPr>
            </a:br>
            <a:r>
              <a:rPr lang="es-PE" sz="2800" b="1" dirty="0">
                <a:solidFill>
                  <a:schemeClr val="bg1"/>
                </a:solidFill>
                <a:latin typeface="Graphik Bold" charset="0"/>
                <a:ea typeface="Graphik Bold" charset="0"/>
                <a:cs typeface="Graphik Bold" charset="0"/>
              </a:rPr>
              <a:t>PROCEDIMIENTO</a:t>
            </a:r>
          </a:p>
          <a:p>
            <a:pPr>
              <a:lnSpc>
                <a:spcPct val="110000"/>
              </a:lnSpc>
              <a:defRPr/>
            </a:pPr>
            <a:endParaRPr lang="es-ES" sz="1600" dirty="0">
              <a:solidFill>
                <a:schemeClr val="bg1"/>
              </a:solidFill>
              <a:cs typeface="Calibri"/>
            </a:endParaRPr>
          </a:p>
        </p:txBody>
      </p:sp>
      <p:pic>
        <p:nvPicPr>
          <p:cNvPr id="19" name="Imagen 18">
            <a:extLst>
              <a:ext uri="{FF2B5EF4-FFF2-40B4-BE49-F238E27FC236}">
                <a16:creationId xmlns:a16="http://schemas.microsoft.com/office/drawing/2014/main" id="{2E011318-DF6A-E443-82C0-13421C5F2D5E}"/>
              </a:ext>
            </a:extLst>
          </p:cNvPr>
          <p:cNvPicPr>
            <a:picLocks noChangeAspect="1"/>
          </p:cNvPicPr>
          <p:nvPr/>
        </p:nvPicPr>
        <p:blipFill>
          <a:blip r:embed="rId3"/>
          <a:stretch>
            <a:fillRect/>
          </a:stretch>
        </p:blipFill>
        <p:spPr>
          <a:xfrm>
            <a:off x="1008063" y="2869612"/>
            <a:ext cx="195423" cy="201256"/>
          </a:xfrm>
          <a:prstGeom prst="rect">
            <a:avLst/>
          </a:prstGeom>
        </p:spPr>
      </p:pic>
    </p:spTree>
    <p:extLst>
      <p:ext uri="{BB962C8B-B14F-4D97-AF65-F5344CB8AC3E}">
        <p14:creationId xmlns:p14="http://schemas.microsoft.com/office/powerpoint/2010/main" val="20572968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4105" y="1145231"/>
            <a:ext cx="7555789" cy="2851241"/>
          </a:xfrm>
          <a:prstGeom prst="rect">
            <a:avLst/>
          </a:prstGeom>
        </p:spPr>
      </p:pic>
      <p:sp>
        <p:nvSpPr>
          <p:cNvPr id="3" name="object 7"/>
          <p:cNvSpPr txBox="1"/>
          <p:nvPr/>
        </p:nvSpPr>
        <p:spPr>
          <a:xfrm>
            <a:off x="4743073" y="1193182"/>
            <a:ext cx="3093201" cy="861774"/>
          </a:xfrm>
          <a:prstGeom prst="rect">
            <a:avLst/>
          </a:prstGeom>
        </p:spPr>
        <p:txBody>
          <a:bodyPr vert="horz" wrap="square" lIns="0" tIns="0" rIns="0" bIns="0" rtlCol="0">
            <a:spAutoFit/>
          </a:bodyPr>
          <a:lstStyle/>
          <a:p>
            <a:pPr lvl="0" algn="ctr"/>
            <a:r>
              <a:rPr lang="es-PE" sz="1400" dirty="0">
                <a:latin typeface="Calibri" charset="0"/>
                <a:ea typeface="Calibri" charset="0"/>
                <a:cs typeface="Calibri" charset="0"/>
              </a:rPr>
              <a:t>Los procesos se centran en obtener resultados como consecuencia de la transformación que producen las actividades que lo componen.</a:t>
            </a:r>
          </a:p>
        </p:txBody>
      </p:sp>
      <p:sp>
        <p:nvSpPr>
          <p:cNvPr id="4" name="object 7"/>
          <p:cNvSpPr txBox="1"/>
          <p:nvPr/>
        </p:nvSpPr>
        <p:spPr>
          <a:xfrm>
            <a:off x="1466041" y="3987001"/>
            <a:ext cx="2887216" cy="861774"/>
          </a:xfrm>
          <a:prstGeom prst="rect">
            <a:avLst/>
          </a:prstGeom>
        </p:spPr>
        <p:txBody>
          <a:bodyPr vert="horz" wrap="square" lIns="0" tIns="0" rIns="0" bIns="0" rtlCol="0">
            <a:spAutoFit/>
          </a:bodyPr>
          <a:lstStyle/>
          <a:p>
            <a:pPr lvl="0" algn="ctr"/>
            <a:r>
              <a:rPr lang="es-PE" sz="1400" dirty="0">
                <a:latin typeface="Calibri" charset="0"/>
                <a:ea typeface="Calibri" charset="0"/>
                <a:cs typeface="Calibri" charset="0"/>
              </a:rPr>
              <a:t>Los procedimientos establecen la manera de llevar a cabo una actividad o actividades, enfocándose en la forma en la que se deben hacer.</a:t>
            </a:r>
          </a:p>
        </p:txBody>
      </p:sp>
      <p:sp>
        <p:nvSpPr>
          <p:cNvPr id="5" name="Flecha derecha 4"/>
          <p:cNvSpPr/>
          <p:nvPr/>
        </p:nvSpPr>
        <p:spPr>
          <a:xfrm rot="16200000">
            <a:off x="5818596" y="3065536"/>
            <a:ext cx="958785" cy="502501"/>
          </a:xfrm>
          <a:prstGeom prst="rightArrow">
            <a:avLst/>
          </a:prstGeom>
          <a:solidFill>
            <a:srgbClr val="FF7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6" name="Flecha derecha 5"/>
          <p:cNvSpPr/>
          <p:nvPr/>
        </p:nvSpPr>
        <p:spPr>
          <a:xfrm rot="5400000">
            <a:off x="2430257" y="1951295"/>
            <a:ext cx="958785" cy="502501"/>
          </a:xfrm>
          <a:prstGeom prst="rightArrow">
            <a:avLst/>
          </a:prstGeom>
          <a:solidFill>
            <a:srgbClr val="FF7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7" name="Rectangle 5"/>
          <p:cNvSpPr/>
          <p:nvPr/>
        </p:nvSpPr>
        <p:spPr>
          <a:xfrm>
            <a:off x="503238" y="377440"/>
            <a:ext cx="2430462"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n-US" sz="1000" dirty="0">
                <a:solidFill>
                  <a:schemeClr val="bg1">
                    <a:lumMod val="65000"/>
                  </a:schemeClr>
                </a:solidFill>
                <a:latin typeface="Calibri" charset="0"/>
                <a:ea typeface="Calibri" charset="0"/>
                <a:cs typeface="Calibri" charset="0"/>
              </a:rPr>
              <a:t>PROCESO VS PROCEDIMIENTO</a:t>
            </a:r>
          </a:p>
        </p:txBody>
      </p:sp>
    </p:spTree>
    <p:extLst>
      <p:ext uri="{BB962C8B-B14F-4D97-AF65-F5344CB8AC3E}">
        <p14:creationId xmlns:p14="http://schemas.microsoft.com/office/powerpoint/2010/main" val="167098200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p:cNvSpPr/>
          <p:nvPr/>
        </p:nvSpPr>
        <p:spPr>
          <a:xfrm>
            <a:off x="1056640" y="1879600"/>
            <a:ext cx="7051040" cy="2438400"/>
          </a:xfrm>
          <a:prstGeom prst="rect">
            <a:avLst/>
          </a:prstGeom>
          <a:solidFill>
            <a:srgbClr val="DEEDC8"/>
          </a:solidFill>
          <a:ln w="38100" cmpd="sng">
            <a:no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5" name="Agrupar 4"/>
          <p:cNvGrpSpPr/>
          <p:nvPr/>
        </p:nvGrpSpPr>
        <p:grpSpPr>
          <a:xfrm>
            <a:off x="1336040" y="2306320"/>
            <a:ext cx="6471920" cy="1846659"/>
            <a:chOff x="1513840" y="2306320"/>
            <a:chExt cx="6471920" cy="1846659"/>
          </a:xfrm>
        </p:grpSpPr>
        <p:sp>
          <p:nvSpPr>
            <p:cNvPr id="3" name="CuadroTexto 2"/>
            <p:cNvSpPr txBox="1"/>
            <p:nvPr/>
          </p:nvSpPr>
          <p:spPr>
            <a:xfrm>
              <a:off x="1513840" y="2306320"/>
              <a:ext cx="2450769" cy="1846659"/>
            </a:xfrm>
            <a:prstGeom prst="rect">
              <a:avLst/>
            </a:prstGeom>
            <a:noFill/>
          </p:spPr>
          <p:txBody>
            <a:bodyPr wrap="square" rtlCol="0">
              <a:spAutoFit/>
            </a:bodyPr>
            <a:lstStyle/>
            <a:p>
              <a:pPr algn="ctr"/>
              <a:r>
                <a:rPr lang="es-PE" sz="1600" b="1" dirty="0">
                  <a:latin typeface="Calibri" charset="0"/>
                  <a:ea typeface="Calibri" charset="0"/>
                  <a:cs typeface="Calibri" charset="0"/>
                </a:rPr>
                <a:t>PROCESO</a:t>
              </a:r>
            </a:p>
            <a:p>
              <a:pPr algn="ctr"/>
              <a:r>
                <a:rPr lang="es-PE" sz="1600" dirty="0">
                  <a:latin typeface="Calibri" charset="0"/>
                  <a:ea typeface="Calibri" charset="0"/>
                  <a:cs typeface="Calibri" charset="0"/>
                </a:rPr>
                <a:t>“Conjunto de actividades mutuamente relacionadas o que interactúan, las cuales transforman entradas en salidas”</a:t>
              </a:r>
            </a:p>
            <a:p>
              <a:pPr algn="ctr"/>
              <a:endParaRPr lang="es-ES" sz="1600" dirty="0">
                <a:latin typeface="Calibri" charset="0"/>
                <a:ea typeface="Calibri" charset="0"/>
                <a:cs typeface="Calibri" charset="0"/>
              </a:endParaRPr>
            </a:p>
          </p:txBody>
        </p:sp>
        <p:sp>
          <p:nvSpPr>
            <p:cNvPr id="16" name="CuadroTexto 15"/>
            <p:cNvSpPr txBox="1"/>
            <p:nvPr/>
          </p:nvSpPr>
          <p:spPr>
            <a:xfrm>
              <a:off x="5415280" y="2306320"/>
              <a:ext cx="2570480" cy="1077218"/>
            </a:xfrm>
            <a:prstGeom prst="rect">
              <a:avLst/>
            </a:prstGeom>
            <a:noFill/>
          </p:spPr>
          <p:txBody>
            <a:bodyPr wrap="square" rtlCol="0">
              <a:spAutoFit/>
            </a:bodyPr>
            <a:lstStyle/>
            <a:p>
              <a:pPr algn="ctr"/>
              <a:r>
                <a:rPr lang="es-PE" sz="1600" b="1" dirty="0">
                  <a:latin typeface="Calibri" charset="0"/>
                  <a:ea typeface="Calibri" charset="0"/>
                  <a:cs typeface="Calibri" charset="0"/>
                </a:rPr>
                <a:t>PROCEDIMIENTO</a:t>
              </a:r>
            </a:p>
            <a:p>
              <a:pPr algn="ctr"/>
              <a:r>
                <a:rPr lang="es-PE" sz="1600" dirty="0">
                  <a:latin typeface="Calibri" charset="0"/>
                  <a:ea typeface="Calibri" charset="0"/>
                  <a:cs typeface="Calibri" charset="0"/>
                </a:rPr>
                <a:t>“Forma especificada para llevar a cabo una actividad </a:t>
              </a:r>
              <a:br>
                <a:rPr lang="es-PE" sz="1600" dirty="0">
                  <a:latin typeface="Calibri" charset="0"/>
                  <a:ea typeface="Calibri" charset="0"/>
                  <a:cs typeface="Calibri" charset="0"/>
                </a:rPr>
              </a:br>
              <a:r>
                <a:rPr lang="es-PE" sz="1600" dirty="0">
                  <a:latin typeface="Calibri" charset="0"/>
                  <a:ea typeface="Calibri" charset="0"/>
                  <a:cs typeface="Calibri" charset="0"/>
                </a:rPr>
                <a:t>o un proceso”</a:t>
              </a:r>
              <a:endParaRPr lang="es-ES" sz="1600" dirty="0">
                <a:latin typeface="Calibri" charset="0"/>
                <a:ea typeface="Calibri" charset="0"/>
                <a:cs typeface="Calibri" charset="0"/>
              </a:endParaRPr>
            </a:p>
          </p:txBody>
        </p:sp>
        <p:sp>
          <p:nvSpPr>
            <p:cNvPr id="4" name="Rectángulo 3"/>
            <p:cNvSpPr/>
            <p:nvPr/>
          </p:nvSpPr>
          <p:spPr>
            <a:xfrm>
              <a:off x="4516954" y="2672834"/>
              <a:ext cx="465692" cy="769441"/>
            </a:xfrm>
            <a:prstGeom prst="rect">
              <a:avLst/>
            </a:prstGeom>
          </p:spPr>
          <p:txBody>
            <a:bodyPr wrap="none">
              <a:spAutoFit/>
            </a:bodyPr>
            <a:lstStyle/>
            <a:p>
              <a:r>
                <a:rPr lang="es-PE" sz="4400" b="1" dirty="0">
                  <a:latin typeface="Calibri" panose="020F0502020204030204" pitchFamily="34" charset="0"/>
                  <a:cs typeface="Calibri" panose="020F0502020204030204" pitchFamily="34" charset="0"/>
                </a:rPr>
                <a:t>≠</a:t>
              </a:r>
              <a:endParaRPr lang="es-ES" sz="4400" dirty="0"/>
            </a:p>
          </p:txBody>
        </p:sp>
      </p:grpSp>
      <p:sp>
        <p:nvSpPr>
          <p:cNvPr id="9" name="Rectangle 5"/>
          <p:cNvSpPr/>
          <p:nvPr/>
        </p:nvSpPr>
        <p:spPr>
          <a:xfrm>
            <a:off x="503238" y="377440"/>
            <a:ext cx="2430462"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n-US" sz="1000" dirty="0">
                <a:solidFill>
                  <a:schemeClr val="bg1">
                    <a:lumMod val="65000"/>
                  </a:schemeClr>
                </a:solidFill>
                <a:latin typeface="Calibri" charset="0"/>
                <a:ea typeface="Calibri" charset="0"/>
                <a:cs typeface="Calibri" charset="0"/>
              </a:rPr>
              <a:t>PROCESO VS PROCEDIMIENTO</a:t>
            </a:r>
          </a:p>
        </p:txBody>
      </p:sp>
    </p:spTree>
    <p:extLst>
      <p:ext uri="{BB962C8B-B14F-4D97-AF65-F5344CB8AC3E}">
        <p14:creationId xmlns:p14="http://schemas.microsoft.com/office/powerpoint/2010/main" val="1625702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6918960" y="5364480"/>
            <a:ext cx="2133600" cy="2244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7" name="object 7"/>
          <p:cNvSpPr txBox="1"/>
          <p:nvPr/>
        </p:nvSpPr>
        <p:spPr>
          <a:xfrm>
            <a:off x="1282298" y="918373"/>
            <a:ext cx="5636662" cy="1938992"/>
          </a:xfrm>
          <a:prstGeom prst="rect">
            <a:avLst/>
          </a:prstGeom>
        </p:spPr>
        <p:txBody>
          <a:bodyPr vert="horz" wrap="square" lIns="0" tIns="0" rIns="0" bIns="0" rtlCol="0">
            <a:spAutoFit/>
          </a:bodyPr>
          <a:lstStyle/>
          <a:p>
            <a:pPr marL="11725">
              <a:buSzPct val="100000"/>
              <a:tabLst>
                <a:tab pos="121285" algn="l"/>
              </a:tabLst>
            </a:pPr>
            <a:r>
              <a:rPr lang="es-ES_tradnl" sz="1400" spc="-10" dirty="0">
                <a:solidFill>
                  <a:srgbClr val="262626"/>
                </a:solidFill>
                <a:latin typeface="Calibri" charset="0"/>
                <a:ea typeface="Calibri" charset="0"/>
                <a:cs typeface="Calibri" charset="0"/>
              </a:rPr>
              <a:t>Comprender la forma en la que se representa gráficamente las actividades y sus interrelaciones.</a:t>
            </a:r>
          </a:p>
          <a:p>
            <a:pPr marL="11725">
              <a:buSzPct val="100000"/>
              <a:tabLst>
                <a:tab pos="121285" algn="l"/>
              </a:tabLst>
            </a:pPr>
            <a:endParaRPr lang="es-ES_tradnl" sz="1400" spc="-10" dirty="0">
              <a:solidFill>
                <a:srgbClr val="262626"/>
              </a:solidFill>
              <a:latin typeface="Calibri" charset="0"/>
              <a:ea typeface="Calibri" charset="0"/>
              <a:cs typeface="Calibri" charset="0"/>
            </a:endParaRPr>
          </a:p>
          <a:p>
            <a:pPr marL="11725">
              <a:buSzPct val="100000"/>
              <a:tabLst>
                <a:tab pos="121285" algn="l"/>
              </a:tabLst>
            </a:pPr>
            <a:r>
              <a:rPr lang="es-ES_tradnl" sz="1400" spc="-10" dirty="0">
                <a:solidFill>
                  <a:srgbClr val="262626"/>
                </a:solidFill>
                <a:latin typeface="Calibri" charset="0"/>
                <a:ea typeface="Calibri" charset="0"/>
                <a:cs typeface="Calibri" charset="0"/>
              </a:rPr>
              <a:t>Identificar la vinculación entre las actividades y los responsables de </a:t>
            </a:r>
            <a:br>
              <a:rPr lang="es-ES_tradnl" sz="1400" spc="-10" dirty="0">
                <a:solidFill>
                  <a:srgbClr val="262626"/>
                </a:solidFill>
                <a:latin typeface="Calibri" charset="0"/>
                <a:ea typeface="Calibri" charset="0"/>
                <a:cs typeface="Calibri" charset="0"/>
              </a:rPr>
            </a:br>
            <a:r>
              <a:rPr lang="es-ES_tradnl" sz="1400" spc="-10" dirty="0">
                <a:solidFill>
                  <a:srgbClr val="262626"/>
                </a:solidFill>
                <a:latin typeface="Calibri" charset="0"/>
                <a:ea typeface="Calibri" charset="0"/>
                <a:cs typeface="Calibri" charset="0"/>
              </a:rPr>
              <a:t>su ejecución.</a:t>
            </a:r>
          </a:p>
          <a:p>
            <a:pPr marL="11725">
              <a:buSzPct val="100000"/>
              <a:tabLst>
                <a:tab pos="121285" algn="l"/>
              </a:tabLst>
            </a:pPr>
            <a:endParaRPr lang="es-ES_tradnl" sz="1400" spc="-10" dirty="0">
              <a:solidFill>
                <a:srgbClr val="262626"/>
              </a:solidFill>
              <a:latin typeface="Calibri" charset="0"/>
              <a:ea typeface="Calibri" charset="0"/>
              <a:cs typeface="Calibri" charset="0"/>
            </a:endParaRPr>
          </a:p>
          <a:p>
            <a:pPr marL="11725">
              <a:buSzPct val="100000"/>
              <a:tabLst>
                <a:tab pos="121285" algn="l"/>
              </a:tabLst>
            </a:pPr>
            <a:r>
              <a:rPr lang="es-ES_tradnl" sz="1400" spc="-10" dirty="0">
                <a:solidFill>
                  <a:srgbClr val="262626"/>
                </a:solidFill>
                <a:latin typeface="Calibri" charset="0"/>
                <a:ea typeface="Calibri" charset="0"/>
                <a:cs typeface="Calibri" charset="0"/>
              </a:rPr>
              <a:t>Reconocer la importancia de una correcta definición del alcance de un proceso.</a:t>
            </a:r>
          </a:p>
          <a:p>
            <a:pPr marL="11725">
              <a:buSzPct val="100000"/>
              <a:tabLst>
                <a:tab pos="121285" algn="l"/>
              </a:tabLst>
            </a:pPr>
            <a:endParaRPr lang="es-ES_tradnl" sz="1400" spc="-10" dirty="0">
              <a:solidFill>
                <a:srgbClr val="262626"/>
              </a:solidFill>
              <a:latin typeface="Calibri" charset="0"/>
              <a:ea typeface="Calibri" charset="0"/>
              <a:cs typeface="Calibri" charset="0"/>
            </a:endParaRPr>
          </a:p>
          <a:p>
            <a:pPr marL="11725">
              <a:buSzPct val="100000"/>
              <a:tabLst>
                <a:tab pos="121285" algn="l"/>
              </a:tabLst>
            </a:pPr>
            <a:r>
              <a:rPr lang="es-ES_tradnl" sz="1400" spc="-10" dirty="0">
                <a:solidFill>
                  <a:srgbClr val="262626"/>
                </a:solidFill>
                <a:latin typeface="Calibri" charset="0"/>
                <a:ea typeface="Calibri" charset="0"/>
                <a:cs typeface="Calibri" charset="0"/>
              </a:rPr>
              <a:t>Comprender la diferencia entre proceso y procedimiento.</a:t>
            </a:r>
          </a:p>
        </p:txBody>
      </p:sp>
      <p:pic>
        <p:nvPicPr>
          <p:cNvPr id="6" name="Imagen 5"/>
          <p:cNvPicPr>
            <a:picLocks noChangeAspect="1"/>
          </p:cNvPicPr>
          <p:nvPr/>
        </p:nvPicPr>
        <p:blipFill>
          <a:blip r:embed="rId3"/>
          <a:stretch>
            <a:fillRect/>
          </a:stretch>
        </p:blipFill>
        <p:spPr>
          <a:xfrm>
            <a:off x="1010839" y="954885"/>
            <a:ext cx="117851" cy="121369"/>
          </a:xfrm>
          <a:prstGeom prst="rect">
            <a:avLst/>
          </a:prstGeom>
        </p:spPr>
      </p:pic>
      <p:pic>
        <p:nvPicPr>
          <p:cNvPr id="14" name="Imagen 13"/>
          <p:cNvPicPr>
            <a:picLocks noChangeAspect="1"/>
          </p:cNvPicPr>
          <p:nvPr/>
        </p:nvPicPr>
        <p:blipFill>
          <a:blip r:embed="rId3"/>
          <a:stretch>
            <a:fillRect/>
          </a:stretch>
        </p:blipFill>
        <p:spPr>
          <a:xfrm>
            <a:off x="1010839" y="1608400"/>
            <a:ext cx="117851" cy="121369"/>
          </a:xfrm>
          <a:prstGeom prst="rect">
            <a:avLst/>
          </a:prstGeom>
        </p:spPr>
      </p:pic>
      <p:sp>
        <p:nvSpPr>
          <p:cNvPr id="2" name="Rectángulo 1"/>
          <p:cNvSpPr/>
          <p:nvPr/>
        </p:nvSpPr>
        <p:spPr>
          <a:xfrm>
            <a:off x="8133347" y="163629"/>
            <a:ext cx="808522" cy="7547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pic>
        <p:nvPicPr>
          <p:cNvPr id="10" name="Imagen 9"/>
          <p:cNvPicPr>
            <a:picLocks noChangeAspect="1"/>
          </p:cNvPicPr>
          <p:nvPr/>
        </p:nvPicPr>
        <p:blipFill>
          <a:blip r:embed="rId3"/>
          <a:stretch>
            <a:fillRect/>
          </a:stretch>
        </p:blipFill>
        <p:spPr>
          <a:xfrm>
            <a:off x="1010839" y="2261915"/>
            <a:ext cx="117851" cy="121369"/>
          </a:xfrm>
          <a:prstGeom prst="rect">
            <a:avLst/>
          </a:prstGeom>
        </p:spPr>
      </p:pic>
      <p:sp>
        <p:nvSpPr>
          <p:cNvPr id="9" name="Rectángulo 8"/>
          <p:cNvSpPr/>
          <p:nvPr/>
        </p:nvSpPr>
        <p:spPr>
          <a:xfrm>
            <a:off x="367553" y="5298141"/>
            <a:ext cx="3792071" cy="2907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pic>
        <p:nvPicPr>
          <p:cNvPr id="11" name="Imagen 10"/>
          <p:cNvPicPr>
            <a:picLocks noChangeAspect="1"/>
          </p:cNvPicPr>
          <p:nvPr/>
        </p:nvPicPr>
        <p:blipFill>
          <a:blip r:embed="rId4" cstate="print">
            <a:alphaModFix amt="42000"/>
            <a:extLst>
              <a:ext uri="{28A0092B-C50C-407E-A947-70E740481C1C}">
                <a14:useLocalDpi xmlns:a14="http://schemas.microsoft.com/office/drawing/2010/main" val="0"/>
              </a:ext>
            </a:extLst>
          </a:blip>
          <a:stretch>
            <a:fillRect/>
          </a:stretch>
        </p:blipFill>
        <p:spPr>
          <a:xfrm>
            <a:off x="6986661" y="3052731"/>
            <a:ext cx="1689027" cy="2181257"/>
          </a:xfrm>
          <a:prstGeom prst="rect">
            <a:avLst/>
          </a:prstGeom>
        </p:spPr>
      </p:pic>
      <p:pic>
        <p:nvPicPr>
          <p:cNvPr id="12" name="Imagen 11"/>
          <p:cNvPicPr>
            <a:picLocks noChangeAspect="1"/>
          </p:cNvPicPr>
          <p:nvPr/>
        </p:nvPicPr>
        <p:blipFill>
          <a:blip r:embed="rId3"/>
          <a:stretch>
            <a:fillRect/>
          </a:stretch>
        </p:blipFill>
        <p:spPr>
          <a:xfrm>
            <a:off x="1010839" y="2662553"/>
            <a:ext cx="117851" cy="121369"/>
          </a:xfrm>
          <a:prstGeom prst="rect">
            <a:avLst/>
          </a:prstGeom>
        </p:spPr>
      </p:pic>
      <p:sp>
        <p:nvSpPr>
          <p:cNvPr id="13" name="Rectangle 5">
            <a:extLst>
              <a:ext uri="{FF2B5EF4-FFF2-40B4-BE49-F238E27FC236}">
                <a16:creationId xmlns:a16="http://schemas.microsoft.com/office/drawing/2014/main" id="{D93C50A6-7A91-0C4C-A6E9-73B4736EA613}"/>
              </a:ext>
            </a:extLst>
          </p:cNvPr>
          <p:cNvSpPr/>
          <p:nvPr/>
        </p:nvSpPr>
        <p:spPr>
          <a:xfrm>
            <a:off x="503238" y="376836"/>
            <a:ext cx="2430462"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s-PE" sz="1000" dirty="0">
                <a:solidFill>
                  <a:schemeClr val="bg1">
                    <a:lumMod val="65000"/>
                  </a:schemeClr>
                </a:solidFill>
                <a:latin typeface="Calibri" charset="0"/>
                <a:ea typeface="Calibri" charset="0"/>
                <a:cs typeface="Calibri" charset="0"/>
              </a:rPr>
              <a:t>INTRODUCCIÓN </a:t>
            </a:r>
          </a:p>
        </p:txBody>
      </p:sp>
    </p:spTree>
    <p:extLst>
      <p:ext uri="{BB962C8B-B14F-4D97-AF65-F5344CB8AC3E}">
        <p14:creationId xmlns:p14="http://schemas.microsoft.com/office/powerpoint/2010/main" val="78323994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abla 8"/>
          <p:cNvGraphicFramePr>
            <a:graphicFrameLocks noGrp="1"/>
          </p:cNvGraphicFramePr>
          <p:nvPr>
            <p:extLst/>
          </p:nvPr>
        </p:nvGraphicFramePr>
        <p:xfrm>
          <a:off x="684212" y="912812"/>
          <a:ext cx="7780058" cy="4113435"/>
        </p:xfrm>
        <a:graphic>
          <a:graphicData uri="http://schemas.openxmlformats.org/drawingml/2006/table">
            <a:tbl>
              <a:tblPr firstRow="1" bandRow="1">
                <a:tableStyleId>{5C22544A-7EE6-4342-B048-85BDC9FD1C3A}</a:tableStyleId>
              </a:tblPr>
              <a:tblGrid>
                <a:gridCol w="3890029">
                  <a:extLst>
                    <a:ext uri="{9D8B030D-6E8A-4147-A177-3AD203B41FA5}">
                      <a16:colId xmlns:a16="http://schemas.microsoft.com/office/drawing/2014/main" val="20000"/>
                    </a:ext>
                  </a:extLst>
                </a:gridCol>
                <a:gridCol w="3890029">
                  <a:extLst>
                    <a:ext uri="{9D8B030D-6E8A-4147-A177-3AD203B41FA5}">
                      <a16:colId xmlns:a16="http://schemas.microsoft.com/office/drawing/2014/main" val="20001"/>
                    </a:ext>
                  </a:extLst>
                </a:gridCol>
              </a:tblGrid>
              <a:tr h="403777">
                <a:tc>
                  <a:txBody>
                    <a:bodyPr/>
                    <a:lstStyle/>
                    <a:p>
                      <a:pPr algn="ctr"/>
                      <a:r>
                        <a:rPr lang="es-PE" sz="1600" dirty="0">
                          <a:latin typeface="Calibri" charset="0"/>
                          <a:ea typeface="Calibri" charset="0"/>
                          <a:cs typeface="Calibri" charset="0"/>
                        </a:rPr>
                        <a:t>PROCEDIMIENTOS</a:t>
                      </a:r>
                    </a:p>
                  </a:txBody>
                  <a:tcPr anchor="ctr">
                    <a:lnL w="12700" cap="flat" cmpd="sng" algn="ctr">
                      <a:solidFill>
                        <a:srgbClr val="684895"/>
                      </a:solidFill>
                      <a:prstDash val="solid"/>
                      <a:round/>
                      <a:headEnd type="none" w="med" len="med"/>
                      <a:tailEnd type="none" w="med" len="med"/>
                    </a:lnL>
                    <a:lnR w="12700" cap="flat" cmpd="sng" algn="ctr">
                      <a:solidFill>
                        <a:srgbClr val="684895"/>
                      </a:solidFill>
                      <a:prstDash val="solid"/>
                      <a:round/>
                      <a:headEnd type="none" w="med" len="med"/>
                      <a:tailEnd type="none" w="med" len="med"/>
                    </a:lnR>
                    <a:lnT w="12700" cap="flat" cmpd="sng" algn="ctr">
                      <a:solidFill>
                        <a:srgbClr val="684895"/>
                      </a:solidFill>
                      <a:prstDash val="solid"/>
                      <a:round/>
                      <a:headEnd type="none" w="med" len="med"/>
                      <a:tailEnd type="none" w="med" len="med"/>
                    </a:lnT>
                    <a:lnB w="12700" cap="flat" cmpd="sng" algn="ctr">
                      <a:solidFill>
                        <a:srgbClr val="684895"/>
                      </a:solidFill>
                      <a:prstDash val="solid"/>
                      <a:round/>
                      <a:headEnd type="none" w="med" len="med"/>
                      <a:tailEnd type="none" w="med" len="med"/>
                    </a:lnB>
                    <a:solidFill>
                      <a:srgbClr val="714FA0"/>
                    </a:solidFill>
                  </a:tcPr>
                </a:tc>
                <a:tc>
                  <a:txBody>
                    <a:bodyPr/>
                    <a:lstStyle/>
                    <a:p>
                      <a:pPr algn="ctr"/>
                      <a:r>
                        <a:rPr lang="es-PE" sz="1600" dirty="0">
                          <a:latin typeface="Calibri" charset="0"/>
                          <a:ea typeface="Calibri" charset="0"/>
                          <a:cs typeface="Calibri" charset="0"/>
                        </a:rPr>
                        <a:t>PROCESOS</a:t>
                      </a:r>
                    </a:p>
                  </a:txBody>
                  <a:tcPr anchor="ctr">
                    <a:lnL w="12700" cap="flat" cmpd="sng" algn="ctr">
                      <a:solidFill>
                        <a:srgbClr val="684895"/>
                      </a:solidFill>
                      <a:prstDash val="solid"/>
                      <a:round/>
                      <a:headEnd type="none" w="med" len="med"/>
                      <a:tailEnd type="none" w="med" len="med"/>
                    </a:lnL>
                    <a:lnR w="12700" cap="flat" cmpd="sng" algn="ctr">
                      <a:solidFill>
                        <a:srgbClr val="684895"/>
                      </a:solidFill>
                      <a:prstDash val="solid"/>
                      <a:round/>
                      <a:headEnd type="none" w="med" len="med"/>
                      <a:tailEnd type="none" w="med" len="med"/>
                    </a:lnR>
                    <a:lnT w="12700" cap="flat" cmpd="sng" algn="ctr">
                      <a:solidFill>
                        <a:srgbClr val="684895"/>
                      </a:solidFill>
                      <a:prstDash val="solid"/>
                      <a:round/>
                      <a:headEnd type="none" w="med" len="med"/>
                      <a:tailEnd type="none" w="med" len="med"/>
                    </a:lnT>
                    <a:lnB w="12700" cap="flat" cmpd="sng" algn="ctr">
                      <a:solidFill>
                        <a:srgbClr val="684895"/>
                      </a:solidFill>
                      <a:prstDash val="solid"/>
                      <a:round/>
                      <a:headEnd type="none" w="med" len="med"/>
                      <a:tailEnd type="none" w="med" len="med"/>
                    </a:lnB>
                    <a:solidFill>
                      <a:srgbClr val="714FA0"/>
                    </a:solidFill>
                  </a:tcPr>
                </a:tc>
                <a:extLst>
                  <a:ext uri="{0D108BD9-81ED-4DB2-BD59-A6C34878D82A}">
                    <a16:rowId xmlns:a16="http://schemas.microsoft.com/office/drawing/2014/main" val="10000"/>
                  </a:ext>
                </a:extLst>
              </a:tr>
              <a:tr h="630556">
                <a:tc>
                  <a:txBody>
                    <a:bodyPr/>
                    <a:lstStyle/>
                    <a:p>
                      <a:r>
                        <a:rPr lang="es-PE" sz="1400" dirty="0">
                          <a:latin typeface="Calibri" charset="0"/>
                          <a:ea typeface="Calibri" charset="0"/>
                          <a:cs typeface="Calibri" charset="0"/>
                        </a:rPr>
                        <a:t>Los procedimientos definen la secuencia</a:t>
                      </a:r>
                      <a:r>
                        <a:rPr lang="es-PE" sz="1400" baseline="0" dirty="0">
                          <a:latin typeface="Calibri" charset="0"/>
                          <a:ea typeface="Calibri" charset="0"/>
                          <a:cs typeface="Calibri" charset="0"/>
                        </a:rPr>
                        <a:t> de pasos para ejecutar una tarea o actividad.</a:t>
                      </a:r>
                      <a:endParaRPr lang="es-PE" sz="1400" dirty="0">
                        <a:latin typeface="Calibri" charset="0"/>
                        <a:ea typeface="Calibri" charset="0"/>
                        <a:cs typeface="Calibri" charset="0"/>
                      </a:endParaRPr>
                    </a:p>
                  </a:txBody>
                  <a:tcPr anchor="ctr">
                    <a:lnL w="12700" cap="flat" cmpd="sng" algn="ctr">
                      <a:solidFill>
                        <a:srgbClr val="684895"/>
                      </a:solidFill>
                      <a:prstDash val="solid"/>
                      <a:round/>
                      <a:headEnd type="none" w="med" len="med"/>
                      <a:tailEnd type="none" w="med" len="med"/>
                    </a:lnL>
                    <a:lnR w="12700" cap="flat" cmpd="sng" algn="ctr">
                      <a:solidFill>
                        <a:srgbClr val="684895"/>
                      </a:solidFill>
                      <a:prstDash val="solid"/>
                      <a:round/>
                      <a:headEnd type="none" w="med" len="med"/>
                      <a:tailEnd type="none" w="med" len="med"/>
                    </a:lnR>
                    <a:lnT w="12700" cap="flat" cmpd="sng" algn="ctr">
                      <a:solidFill>
                        <a:srgbClr val="684895"/>
                      </a:solidFill>
                      <a:prstDash val="solid"/>
                      <a:round/>
                      <a:headEnd type="none" w="med" len="med"/>
                      <a:tailEnd type="none" w="med" len="med"/>
                    </a:lnT>
                    <a:lnB w="12700" cap="flat" cmpd="sng" algn="ctr">
                      <a:solidFill>
                        <a:srgbClr val="684895"/>
                      </a:solidFill>
                      <a:prstDash val="solid"/>
                      <a:round/>
                      <a:headEnd type="none" w="med" len="med"/>
                      <a:tailEnd type="none" w="med" len="med"/>
                    </a:lnB>
                    <a:solidFill>
                      <a:srgbClr val="E4DDED"/>
                    </a:solidFill>
                  </a:tcPr>
                </a:tc>
                <a:tc>
                  <a:txBody>
                    <a:bodyPr/>
                    <a:lstStyle/>
                    <a:p>
                      <a:r>
                        <a:rPr lang="es-PE" sz="1400" dirty="0">
                          <a:latin typeface="Calibri" charset="0"/>
                          <a:ea typeface="Calibri" charset="0"/>
                          <a:cs typeface="Calibri" charset="0"/>
                        </a:rPr>
                        <a:t>Los procesos transforman las entradas en salidas mediante la utilización de recursos.</a:t>
                      </a:r>
                    </a:p>
                  </a:txBody>
                  <a:tcPr anchor="ctr">
                    <a:lnL w="12700" cap="flat" cmpd="sng" algn="ctr">
                      <a:solidFill>
                        <a:srgbClr val="684895"/>
                      </a:solidFill>
                      <a:prstDash val="solid"/>
                      <a:round/>
                      <a:headEnd type="none" w="med" len="med"/>
                      <a:tailEnd type="none" w="med" len="med"/>
                    </a:lnL>
                    <a:lnR w="12700" cap="flat" cmpd="sng" algn="ctr">
                      <a:solidFill>
                        <a:srgbClr val="684895"/>
                      </a:solidFill>
                      <a:prstDash val="solid"/>
                      <a:round/>
                      <a:headEnd type="none" w="med" len="med"/>
                      <a:tailEnd type="none" w="med" len="med"/>
                    </a:lnR>
                    <a:lnT w="12700" cap="flat" cmpd="sng" algn="ctr">
                      <a:solidFill>
                        <a:srgbClr val="684895"/>
                      </a:solidFill>
                      <a:prstDash val="solid"/>
                      <a:round/>
                      <a:headEnd type="none" w="med" len="med"/>
                      <a:tailEnd type="none" w="med" len="med"/>
                    </a:lnT>
                    <a:lnB w="12700" cap="flat" cmpd="sng" algn="ctr">
                      <a:solidFill>
                        <a:srgbClr val="684895"/>
                      </a:solidFill>
                      <a:prstDash val="solid"/>
                      <a:round/>
                      <a:headEnd type="none" w="med" len="med"/>
                      <a:tailEnd type="none" w="med" len="med"/>
                    </a:lnB>
                    <a:solidFill>
                      <a:srgbClr val="E4DDED"/>
                    </a:solidFill>
                  </a:tcPr>
                </a:tc>
                <a:extLst>
                  <a:ext uri="{0D108BD9-81ED-4DB2-BD59-A6C34878D82A}">
                    <a16:rowId xmlns:a16="http://schemas.microsoft.com/office/drawing/2014/main" val="10001"/>
                  </a:ext>
                </a:extLst>
              </a:tr>
              <a:tr h="403777">
                <a:tc>
                  <a:txBody>
                    <a:bodyPr/>
                    <a:lstStyle/>
                    <a:p>
                      <a:r>
                        <a:rPr lang="es-PE" sz="1400" dirty="0">
                          <a:latin typeface="Calibri" charset="0"/>
                          <a:ea typeface="Calibri" charset="0"/>
                          <a:cs typeface="Calibri" charset="0"/>
                        </a:rPr>
                        <a:t>Los procedimientos existen, son estáticos.</a:t>
                      </a:r>
                    </a:p>
                  </a:txBody>
                  <a:tcPr anchor="ctr">
                    <a:lnL w="12700" cap="flat" cmpd="sng" algn="ctr">
                      <a:solidFill>
                        <a:srgbClr val="684895"/>
                      </a:solidFill>
                      <a:prstDash val="solid"/>
                      <a:round/>
                      <a:headEnd type="none" w="med" len="med"/>
                      <a:tailEnd type="none" w="med" len="med"/>
                    </a:lnL>
                    <a:lnR w="12700" cap="flat" cmpd="sng" algn="ctr">
                      <a:solidFill>
                        <a:srgbClr val="684895"/>
                      </a:solidFill>
                      <a:prstDash val="solid"/>
                      <a:round/>
                      <a:headEnd type="none" w="med" len="med"/>
                      <a:tailEnd type="none" w="med" len="med"/>
                    </a:lnR>
                    <a:lnT w="12700" cap="flat" cmpd="sng" algn="ctr">
                      <a:solidFill>
                        <a:srgbClr val="684895"/>
                      </a:solidFill>
                      <a:prstDash val="solid"/>
                      <a:round/>
                      <a:headEnd type="none" w="med" len="med"/>
                      <a:tailEnd type="none" w="med" len="med"/>
                    </a:lnT>
                    <a:lnB w="12700" cap="flat" cmpd="sng" algn="ctr">
                      <a:solidFill>
                        <a:srgbClr val="684895"/>
                      </a:solidFill>
                      <a:prstDash val="solid"/>
                      <a:round/>
                      <a:headEnd type="none" w="med" len="med"/>
                      <a:tailEnd type="none" w="med" len="med"/>
                    </a:lnB>
                    <a:solidFill>
                      <a:srgbClr val="E4DDED"/>
                    </a:solidFill>
                  </a:tcPr>
                </a:tc>
                <a:tc>
                  <a:txBody>
                    <a:bodyPr/>
                    <a:lstStyle/>
                    <a:p>
                      <a:r>
                        <a:rPr lang="es-PE" sz="1400" dirty="0">
                          <a:latin typeface="Calibri" charset="0"/>
                          <a:ea typeface="Calibri" charset="0"/>
                          <a:cs typeface="Calibri" charset="0"/>
                        </a:rPr>
                        <a:t>Los procesos se comportan, son dinámicos.</a:t>
                      </a:r>
                    </a:p>
                  </a:txBody>
                  <a:tcPr anchor="ctr">
                    <a:lnL w="12700" cap="flat" cmpd="sng" algn="ctr">
                      <a:solidFill>
                        <a:srgbClr val="684895"/>
                      </a:solidFill>
                      <a:prstDash val="solid"/>
                      <a:round/>
                      <a:headEnd type="none" w="med" len="med"/>
                      <a:tailEnd type="none" w="med" len="med"/>
                    </a:lnL>
                    <a:lnR w="12700" cap="flat" cmpd="sng" algn="ctr">
                      <a:solidFill>
                        <a:srgbClr val="684895"/>
                      </a:solidFill>
                      <a:prstDash val="solid"/>
                      <a:round/>
                      <a:headEnd type="none" w="med" len="med"/>
                      <a:tailEnd type="none" w="med" len="med"/>
                    </a:lnR>
                    <a:lnT w="12700" cap="flat" cmpd="sng" algn="ctr">
                      <a:solidFill>
                        <a:srgbClr val="684895"/>
                      </a:solidFill>
                      <a:prstDash val="solid"/>
                      <a:round/>
                      <a:headEnd type="none" w="med" len="med"/>
                      <a:tailEnd type="none" w="med" len="med"/>
                    </a:lnT>
                    <a:lnB w="12700" cap="flat" cmpd="sng" algn="ctr">
                      <a:solidFill>
                        <a:srgbClr val="684895"/>
                      </a:solidFill>
                      <a:prstDash val="solid"/>
                      <a:round/>
                      <a:headEnd type="none" w="med" len="med"/>
                      <a:tailEnd type="none" w="med" len="med"/>
                    </a:lnB>
                    <a:solidFill>
                      <a:srgbClr val="E4DDED"/>
                    </a:solidFill>
                  </a:tcPr>
                </a:tc>
                <a:extLst>
                  <a:ext uri="{0D108BD9-81ED-4DB2-BD59-A6C34878D82A}">
                    <a16:rowId xmlns:a16="http://schemas.microsoft.com/office/drawing/2014/main" val="10002"/>
                  </a:ext>
                </a:extLst>
              </a:tr>
              <a:tr h="630556">
                <a:tc>
                  <a:txBody>
                    <a:bodyPr/>
                    <a:lstStyle/>
                    <a:p>
                      <a:r>
                        <a:rPr lang="es-PE" sz="1400" dirty="0">
                          <a:latin typeface="Calibri" charset="0"/>
                          <a:ea typeface="Calibri" charset="0"/>
                          <a:cs typeface="Calibri" charset="0"/>
                        </a:rPr>
                        <a:t>Los procedimientos están impulsados por la finalización de la tarea.</a:t>
                      </a:r>
                    </a:p>
                  </a:txBody>
                  <a:tcPr anchor="ctr">
                    <a:lnL w="12700" cap="flat" cmpd="sng" algn="ctr">
                      <a:solidFill>
                        <a:srgbClr val="684895"/>
                      </a:solidFill>
                      <a:prstDash val="solid"/>
                      <a:round/>
                      <a:headEnd type="none" w="med" len="med"/>
                      <a:tailEnd type="none" w="med" len="med"/>
                    </a:lnL>
                    <a:lnR w="12700" cap="flat" cmpd="sng" algn="ctr">
                      <a:solidFill>
                        <a:srgbClr val="684895"/>
                      </a:solidFill>
                      <a:prstDash val="solid"/>
                      <a:round/>
                      <a:headEnd type="none" w="med" len="med"/>
                      <a:tailEnd type="none" w="med" len="med"/>
                    </a:lnR>
                    <a:lnT w="12700" cap="flat" cmpd="sng" algn="ctr">
                      <a:solidFill>
                        <a:srgbClr val="684895"/>
                      </a:solidFill>
                      <a:prstDash val="solid"/>
                      <a:round/>
                      <a:headEnd type="none" w="med" len="med"/>
                      <a:tailEnd type="none" w="med" len="med"/>
                    </a:lnT>
                    <a:lnB w="12700" cap="flat" cmpd="sng" algn="ctr">
                      <a:solidFill>
                        <a:srgbClr val="684895"/>
                      </a:solidFill>
                      <a:prstDash val="solid"/>
                      <a:round/>
                      <a:headEnd type="none" w="med" len="med"/>
                      <a:tailEnd type="none" w="med" len="med"/>
                    </a:lnB>
                    <a:solidFill>
                      <a:srgbClr val="E4DDED"/>
                    </a:solidFill>
                  </a:tcPr>
                </a:tc>
                <a:tc>
                  <a:txBody>
                    <a:bodyPr/>
                    <a:lstStyle/>
                    <a:p>
                      <a:r>
                        <a:rPr lang="es-PE" sz="1400" dirty="0">
                          <a:latin typeface="Calibri" charset="0"/>
                          <a:ea typeface="Calibri" charset="0"/>
                          <a:cs typeface="Calibri" charset="0"/>
                        </a:rPr>
                        <a:t>Los procesos están impulsados por el logro de un resultado.</a:t>
                      </a:r>
                    </a:p>
                  </a:txBody>
                  <a:tcPr anchor="ctr">
                    <a:lnL w="12700" cap="flat" cmpd="sng" algn="ctr">
                      <a:solidFill>
                        <a:srgbClr val="684895"/>
                      </a:solidFill>
                      <a:prstDash val="solid"/>
                      <a:round/>
                      <a:headEnd type="none" w="med" len="med"/>
                      <a:tailEnd type="none" w="med" len="med"/>
                    </a:lnL>
                    <a:lnR w="12700" cap="flat" cmpd="sng" algn="ctr">
                      <a:solidFill>
                        <a:srgbClr val="684895"/>
                      </a:solidFill>
                      <a:prstDash val="solid"/>
                      <a:round/>
                      <a:headEnd type="none" w="med" len="med"/>
                      <a:tailEnd type="none" w="med" len="med"/>
                    </a:lnR>
                    <a:lnT w="12700" cap="flat" cmpd="sng" algn="ctr">
                      <a:solidFill>
                        <a:srgbClr val="684895"/>
                      </a:solidFill>
                      <a:prstDash val="solid"/>
                      <a:round/>
                      <a:headEnd type="none" w="med" len="med"/>
                      <a:tailEnd type="none" w="med" len="med"/>
                    </a:lnT>
                    <a:lnB w="12700" cap="flat" cmpd="sng" algn="ctr">
                      <a:solidFill>
                        <a:srgbClr val="684895"/>
                      </a:solidFill>
                      <a:prstDash val="solid"/>
                      <a:round/>
                      <a:headEnd type="none" w="med" len="med"/>
                      <a:tailEnd type="none" w="med" len="med"/>
                    </a:lnB>
                    <a:solidFill>
                      <a:srgbClr val="E4DDED"/>
                    </a:solidFill>
                  </a:tcPr>
                </a:tc>
                <a:extLst>
                  <a:ext uri="{0D108BD9-81ED-4DB2-BD59-A6C34878D82A}">
                    <a16:rowId xmlns:a16="http://schemas.microsoft.com/office/drawing/2014/main" val="10003"/>
                  </a:ext>
                </a:extLst>
              </a:tr>
              <a:tr h="403777">
                <a:tc>
                  <a:txBody>
                    <a:bodyPr/>
                    <a:lstStyle/>
                    <a:p>
                      <a:r>
                        <a:rPr lang="es-PE" sz="1400" dirty="0">
                          <a:latin typeface="Calibri" charset="0"/>
                          <a:ea typeface="Calibri" charset="0"/>
                          <a:cs typeface="Calibri" charset="0"/>
                        </a:rPr>
                        <a:t>Los procedimientos se implementan (es un instructivo).</a:t>
                      </a:r>
                    </a:p>
                  </a:txBody>
                  <a:tcPr anchor="ctr">
                    <a:lnL w="12700" cap="flat" cmpd="sng" algn="ctr">
                      <a:solidFill>
                        <a:srgbClr val="684895"/>
                      </a:solidFill>
                      <a:prstDash val="solid"/>
                      <a:round/>
                      <a:headEnd type="none" w="med" len="med"/>
                      <a:tailEnd type="none" w="med" len="med"/>
                    </a:lnL>
                    <a:lnR w="12700" cap="flat" cmpd="sng" algn="ctr">
                      <a:solidFill>
                        <a:srgbClr val="684895"/>
                      </a:solidFill>
                      <a:prstDash val="solid"/>
                      <a:round/>
                      <a:headEnd type="none" w="med" len="med"/>
                      <a:tailEnd type="none" w="med" len="med"/>
                    </a:lnR>
                    <a:lnT w="12700" cap="flat" cmpd="sng" algn="ctr">
                      <a:solidFill>
                        <a:srgbClr val="684895"/>
                      </a:solidFill>
                      <a:prstDash val="solid"/>
                      <a:round/>
                      <a:headEnd type="none" w="med" len="med"/>
                      <a:tailEnd type="none" w="med" len="med"/>
                    </a:lnT>
                    <a:lnB w="12700" cap="flat" cmpd="sng" algn="ctr">
                      <a:solidFill>
                        <a:srgbClr val="684895"/>
                      </a:solidFill>
                      <a:prstDash val="solid"/>
                      <a:round/>
                      <a:headEnd type="none" w="med" len="med"/>
                      <a:tailEnd type="none" w="med" len="med"/>
                    </a:lnB>
                    <a:solidFill>
                      <a:srgbClr val="E4DDED"/>
                    </a:solidFill>
                  </a:tcPr>
                </a:tc>
                <a:tc>
                  <a:txBody>
                    <a:bodyPr/>
                    <a:lstStyle/>
                    <a:p>
                      <a:r>
                        <a:rPr lang="es-PE" sz="1400" dirty="0">
                          <a:latin typeface="Calibri" charset="0"/>
                          <a:ea typeface="Calibri" charset="0"/>
                          <a:cs typeface="Calibri" charset="0"/>
                        </a:rPr>
                        <a:t>Los procesos se operan y gestionan.</a:t>
                      </a:r>
                    </a:p>
                  </a:txBody>
                  <a:tcPr anchor="ctr">
                    <a:lnL w="12700" cap="flat" cmpd="sng" algn="ctr">
                      <a:solidFill>
                        <a:srgbClr val="684895"/>
                      </a:solidFill>
                      <a:prstDash val="solid"/>
                      <a:round/>
                      <a:headEnd type="none" w="med" len="med"/>
                      <a:tailEnd type="none" w="med" len="med"/>
                    </a:lnL>
                    <a:lnR w="12700" cap="flat" cmpd="sng" algn="ctr">
                      <a:solidFill>
                        <a:srgbClr val="684895"/>
                      </a:solidFill>
                      <a:prstDash val="solid"/>
                      <a:round/>
                      <a:headEnd type="none" w="med" len="med"/>
                      <a:tailEnd type="none" w="med" len="med"/>
                    </a:lnR>
                    <a:lnT w="12700" cap="flat" cmpd="sng" algn="ctr">
                      <a:solidFill>
                        <a:srgbClr val="684895"/>
                      </a:solidFill>
                      <a:prstDash val="solid"/>
                      <a:round/>
                      <a:headEnd type="none" w="med" len="med"/>
                      <a:tailEnd type="none" w="med" len="med"/>
                    </a:lnT>
                    <a:lnB w="12700" cap="flat" cmpd="sng" algn="ctr">
                      <a:solidFill>
                        <a:srgbClr val="684895"/>
                      </a:solidFill>
                      <a:prstDash val="solid"/>
                      <a:round/>
                      <a:headEnd type="none" w="med" len="med"/>
                      <a:tailEnd type="none" w="med" len="med"/>
                    </a:lnB>
                    <a:solidFill>
                      <a:srgbClr val="E4DDED"/>
                    </a:solidFill>
                  </a:tcPr>
                </a:tc>
                <a:extLst>
                  <a:ext uri="{0D108BD9-81ED-4DB2-BD59-A6C34878D82A}">
                    <a16:rowId xmlns:a16="http://schemas.microsoft.com/office/drawing/2014/main" val="10004"/>
                  </a:ext>
                </a:extLst>
              </a:tr>
              <a:tr h="630556">
                <a:tc>
                  <a:txBody>
                    <a:bodyPr/>
                    <a:lstStyle/>
                    <a:p>
                      <a:r>
                        <a:rPr lang="es-PE" sz="1400" dirty="0">
                          <a:latin typeface="Calibri" charset="0"/>
                          <a:ea typeface="Calibri" charset="0"/>
                          <a:cs typeface="Calibri" charset="0"/>
                        </a:rPr>
                        <a:t>Los</a:t>
                      </a:r>
                      <a:r>
                        <a:rPr lang="es-PE" sz="1400" baseline="0" dirty="0">
                          <a:latin typeface="Calibri" charset="0"/>
                          <a:ea typeface="Calibri" charset="0"/>
                          <a:cs typeface="Calibri" charset="0"/>
                        </a:rPr>
                        <a:t> procedimientos se centran en el cumplimiento de las normas.</a:t>
                      </a:r>
                      <a:endParaRPr lang="es-PE" sz="1400" dirty="0">
                        <a:latin typeface="Calibri" charset="0"/>
                        <a:ea typeface="Calibri" charset="0"/>
                        <a:cs typeface="Calibri" charset="0"/>
                      </a:endParaRPr>
                    </a:p>
                  </a:txBody>
                  <a:tcPr anchor="ctr">
                    <a:lnL w="12700" cap="flat" cmpd="sng" algn="ctr">
                      <a:solidFill>
                        <a:srgbClr val="684895"/>
                      </a:solidFill>
                      <a:prstDash val="solid"/>
                      <a:round/>
                      <a:headEnd type="none" w="med" len="med"/>
                      <a:tailEnd type="none" w="med" len="med"/>
                    </a:lnL>
                    <a:lnR w="12700" cap="flat" cmpd="sng" algn="ctr">
                      <a:solidFill>
                        <a:srgbClr val="684895"/>
                      </a:solidFill>
                      <a:prstDash val="solid"/>
                      <a:round/>
                      <a:headEnd type="none" w="med" len="med"/>
                      <a:tailEnd type="none" w="med" len="med"/>
                    </a:lnR>
                    <a:lnT w="12700" cap="flat" cmpd="sng" algn="ctr">
                      <a:solidFill>
                        <a:srgbClr val="684895"/>
                      </a:solidFill>
                      <a:prstDash val="solid"/>
                      <a:round/>
                      <a:headEnd type="none" w="med" len="med"/>
                      <a:tailEnd type="none" w="med" len="med"/>
                    </a:lnT>
                    <a:lnB w="12700" cap="flat" cmpd="sng" algn="ctr">
                      <a:solidFill>
                        <a:srgbClr val="684895"/>
                      </a:solidFill>
                      <a:prstDash val="solid"/>
                      <a:round/>
                      <a:headEnd type="none" w="med" len="med"/>
                      <a:tailEnd type="none" w="med" len="med"/>
                    </a:lnB>
                    <a:solidFill>
                      <a:srgbClr val="E4DDED"/>
                    </a:solidFill>
                  </a:tcPr>
                </a:tc>
                <a:tc>
                  <a:txBody>
                    <a:bodyPr/>
                    <a:lstStyle/>
                    <a:p>
                      <a:r>
                        <a:rPr lang="es-PE" sz="1400" dirty="0">
                          <a:latin typeface="Calibri" charset="0"/>
                          <a:ea typeface="Calibri" charset="0"/>
                          <a:cs typeface="Calibri" charset="0"/>
                        </a:rPr>
                        <a:t>Los procesos se centran en la satisfacción de los clientes y otras partes interesadas.</a:t>
                      </a:r>
                    </a:p>
                  </a:txBody>
                  <a:tcPr anchor="ctr">
                    <a:lnL w="12700" cap="flat" cmpd="sng" algn="ctr">
                      <a:solidFill>
                        <a:srgbClr val="684895"/>
                      </a:solidFill>
                      <a:prstDash val="solid"/>
                      <a:round/>
                      <a:headEnd type="none" w="med" len="med"/>
                      <a:tailEnd type="none" w="med" len="med"/>
                    </a:lnL>
                    <a:lnR w="12700" cap="flat" cmpd="sng" algn="ctr">
                      <a:solidFill>
                        <a:srgbClr val="684895"/>
                      </a:solidFill>
                      <a:prstDash val="solid"/>
                      <a:round/>
                      <a:headEnd type="none" w="med" len="med"/>
                      <a:tailEnd type="none" w="med" len="med"/>
                    </a:lnR>
                    <a:lnT w="12700" cap="flat" cmpd="sng" algn="ctr">
                      <a:solidFill>
                        <a:srgbClr val="684895"/>
                      </a:solidFill>
                      <a:prstDash val="solid"/>
                      <a:round/>
                      <a:headEnd type="none" w="med" len="med"/>
                      <a:tailEnd type="none" w="med" len="med"/>
                    </a:lnT>
                    <a:lnB w="12700" cap="flat" cmpd="sng" algn="ctr">
                      <a:solidFill>
                        <a:srgbClr val="684895"/>
                      </a:solidFill>
                      <a:prstDash val="solid"/>
                      <a:round/>
                      <a:headEnd type="none" w="med" len="med"/>
                      <a:tailEnd type="none" w="med" len="med"/>
                    </a:lnB>
                    <a:solidFill>
                      <a:srgbClr val="E4DDED"/>
                    </a:solidFill>
                  </a:tcPr>
                </a:tc>
                <a:extLst>
                  <a:ext uri="{0D108BD9-81ED-4DB2-BD59-A6C34878D82A}">
                    <a16:rowId xmlns:a16="http://schemas.microsoft.com/office/drawing/2014/main" val="10005"/>
                  </a:ext>
                </a:extLst>
              </a:tr>
              <a:tr h="896053">
                <a:tc>
                  <a:txBody>
                    <a:bodyPr/>
                    <a:lstStyle/>
                    <a:p>
                      <a:r>
                        <a:rPr lang="es-PE" sz="1400" dirty="0">
                          <a:latin typeface="Calibri" charset="0"/>
                          <a:ea typeface="Calibri" charset="0"/>
                          <a:cs typeface="Calibri" charset="0"/>
                        </a:rPr>
                        <a:t>Los</a:t>
                      </a:r>
                      <a:r>
                        <a:rPr lang="es-PE" sz="1400" baseline="0" dirty="0">
                          <a:latin typeface="Calibri" charset="0"/>
                          <a:ea typeface="Calibri" charset="0"/>
                          <a:cs typeface="Calibri" charset="0"/>
                        </a:rPr>
                        <a:t> procedimientos recogen actividades que pueden realizar personas de diferentes departamentos con diferentes objetivos.</a:t>
                      </a:r>
                      <a:endParaRPr lang="es-PE" sz="1400" dirty="0">
                        <a:latin typeface="Calibri" charset="0"/>
                        <a:ea typeface="Calibri" charset="0"/>
                        <a:cs typeface="Calibri" charset="0"/>
                      </a:endParaRPr>
                    </a:p>
                  </a:txBody>
                  <a:tcPr anchor="ctr">
                    <a:lnL w="12700" cap="flat" cmpd="sng" algn="ctr">
                      <a:solidFill>
                        <a:srgbClr val="684895"/>
                      </a:solidFill>
                      <a:prstDash val="solid"/>
                      <a:round/>
                      <a:headEnd type="none" w="med" len="med"/>
                      <a:tailEnd type="none" w="med" len="med"/>
                    </a:lnL>
                    <a:lnR w="12700" cap="flat" cmpd="sng" algn="ctr">
                      <a:solidFill>
                        <a:srgbClr val="684895"/>
                      </a:solidFill>
                      <a:prstDash val="solid"/>
                      <a:round/>
                      <a:headEnd type="none" w="med" len="med"/>
                      <a:tailEnd type="none" w="med" len="med"/>
                    </a:lnR>
                    <a:lnT w="12700" cap="flat" cmpd="sng" algn="ctr">
                      <a:solidFill>
                        <a:srgbClr val="684895"/>
                      </a:solidFill>
                      <a:prstDash val="solid"/>
                      <a:round/>
                      <a:headEnd type="none" w="med" len="med"/>
                      <a:tailEnd type="none" w="med" len="med"/>
                    </a:lnT>
                    <a:lnB w="12700" cap="flat" cmpd="sng" algn="ctr">
                      <a:solidFill>
                        <a:srgbClr val="684895"/>
                      </a:solidFill>
                      <a:prstDash val="solid"/>
                      <a:round/>
                      <a:headEnd type="none" w="med" len="med"/>
                      <a:tailEnd type="none" w="med" len="med"/>
                    </a:lnB>
                    <a:solidFill>
                      <a:srgbClr val="E4DDED"/>
                    </a:solidFill>
                  </a:tcPr>
                </a:tc>
                <a:tc>
                  <a:txBody>
                    <a:bodyPr/>
                    <a:lstStyle/>
                    <a:p>
                      <a:r>
                        <a:rPr lang="es-PE" sz="1400" dirty="0">
                          <a:latin typeface="Calibri" charset="0"/>
                          <a:ea typeface="Calibri" charset="0"/>
                          <a:cs typeface="Calibri" charset="0"/>
                        </a:rPr>
                        <a:t>Los procesos contienen actividades que pueden realizar personas de diferentes departamentos con unos objetivos comunes.</a:t>
                      </a:r>
                    </a:p>
                  </a:txBody>
                  <a:tcPr anchor="ctr">
                    <a:lnL w="12700" cap="flat" cmpd="sng" algn="ctr">
                      <a:solidFill>
                        <a:srgbClr val="684895"/>
                      </a:solidFill>
                      <a:prstDash val="solid"/>
                      <a:round/>
                      <a:headEnd type="none" w="med" len="med"/>
                      <a:tailEnd type="none" w="med" len="med"/>
                    </a:lnL>
                    <a:lnR w="12700" cap="flat" cmpd="sng" algn="ctr">
                      <a:solidFill>
                        <a:srgbClr val="684895"/>
                      </a:solidFill>
                      <a:prstDash val="solid"/>
                      <a:round/>
                      <a:headEnd type="none" w="med" len="med"/>
                      <a:tailEnd type="none" w="med" len="med"/>
                    </a:lnR>
                    <a:lnT w="12700" cap="flat" cmpd="sng" algn="ctr">
                      <a:solidFill>
                        <a:srgbClr val="684895"/>
                      </a:solidFill>
                      <a:prstDash val="solid"/>
                      <a:round/>
                      <a:headEnd type="none" w="med" len="med"/>
                      <a:tailEnd type="none" w="med" len="med"/>
                    </a:lnT>
                    <a:lnB w="12700" cap="flat" cmpd="sng" algn="ctr">
                      <a:solidFill>
                        <a:srgbClr val="684895"/>
                      </a:solidFill>
                      <a:prstDash val="solid"/>
                      <a:round/>
                      <a:headEnd type="none" w="med" len="med"/>
                      <a:tailEnd type="none" w="med" len="med"/>
                    </a:lnB>
                    <a:solidFill>
                      <a:srgbClr val="E4DDED"/>
                    </a:solidFill>
                  </a:tcPr>
                </a:tc>
                <a:extLst>
                  <a:ext uri="{0D108BD9-81ED-4DB2-BD59-A6C34878D82A}">
                    <a16:rowId xmlns:a16="http://schemas.microsoft.com/office/drawing/2014/main" val="10006"/>
                  </a:ext>
                </a:extLst>
              </a:tr>
            </a:tbl>
          </a:graphicData>
        </a:graphic>
      </p:graphicFrame>
      <p:sp>
        <p:nvSpPr>
          <p:cNvPr id="4" name="Rectangle 5"/>
          <p:cNvSpPr/>
          <p:nvPr/>
        </p:nvSpPr>
        <p:spPr>
          <a:xfrm>
            <a:off x="503238" y="377440"/>
            <a:ext cx="2430462"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n-US" sz="1000" dirty="0">
                <a:solidFill>
                  <a:schemeClr val="bg1">
                    <a:lumMod val="65000"/>
                  </a:schemeClr>
                </a:solidFill>
                <a:latin typeface="Calibri" charset="0"/>
                <a:ea typeface="Calibri" charset="0"/>
                <a:cs typeface="Calibri" charset="0"/>
              </a:rPr>
              <a:t>PROCESO VS PROCEDIMIENTO</a:t>
            </a:r>
          </a:p>
        </p:txBody>
      </p:sp>
    </p:spTree>
    <p:extLst>
      <p:ext uri="{BB962C8B-B14F-4D97-AF65-F5344CB8AC3E}">
        <p14:creationId xmlns:p14="http://schemas.microsoft.com/office/powerpoint/2010/main" val="8039807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5"/>
          <p:cNvSpPr/>
          <p:nvPr/>
        </p:nvSpPr>
        <p:spPr>
          <a:xfrm>
            <a:off x="503238" y="377440"/>
            <a:ext cx="2430462"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n-US" sz="1000" dirty="0">
                <a:solidFill>
                  <a:schemeClr val="bg1">
                    <a:lumMod val="65000"/>
                  </a:schemeClr>
                </a:solidFill>
                <a:latin typeface="Calibri" charset="0"/>
                <a:ea typeface="Calibri" charset="0"/>
                <a:cs typeface="Calibri" charset="0"/>
              </a:rPr>
              <a:t>PROCESO VS PROCEDIMIENTO</a:t>
            </a:r>
          </a:p>
        </p:txBody>
      </p:sp>
      <p:sp>
        <p:nvSpPr>
          <p:cNvPr id="5" name="CuadroTexto 4">
            <a:extLst>
              <a:ext uri="{FF2B5EF4-FFF2-40B4-BE49-F238E27FC236}">
                <a16:creationId xmlns:a16="http://schemas.microsoft.com/office/drawing/2014/main" id="{3E6BF0AF-D4D5-4EB9-90F2-BA55887C9983}"/>
              </a:ext>
            </a:extLst>
          </p:cNvPr>
          <p:cNvSpPr txBox="1"/>
          <p:nvPr/>
        </p:nvSpPr>
        <p:spPr>
          <a:xfrm>
            <a:off x="3138358" y="2154783"/>
            <a:ext cx="2867283" cy="237541"/>
          </a:xfrm>
          <a:prstGeom prst="rect">
            <a:avLst/>
          </a:prstGeom>
          <a:noFill/>
        </p:spPr>
        <p:txBody>
          <a:bodyPr wrap="square" lIns="0" tIns="0" rIns="0" bIns="0" rtlCol="0">
            <a:spAutoFit/>
          </a:bodyPr>
          <a:lstStyle/>
          <a:p>
            <a:pPr>
              <a:spcAft>
                <a:spcPts val="1200"/>
              </a:spcAft>
            </a:pPr>
            <a:r>
              <a:rPr lang="en-US" sz="1500" b="1" dirty="0">
                <a:latin typeface="Calibri" charset="0"/>
                <a:ea typeface="Calibri" charset="0"/>
                <a:cs typeface="Calibri" charset="0"/>
              </a:rPr>
              <a:t>EJEMPLO DE PROCEDIMIENTO</a:t>
            </a:r>
          </a:p>
        </p:txBody>
      </p:sp>
    </p:spTree>
    <p:extLst>
      <p:ext uri="{BB962C8B-B14F-4D97-AF65-F5344CB8AC3E}">
        <p14:creationId xmlns:p14="http://schemas.microsoft.com/office/powerpoint/2010/main" val="743762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EDA42F00-38E7-0C47-BDD0-50DCE8597847}"/>
              </a:ext>
            </a:extLst>
          </p:cNvPr>
          <p:cNvSpPr/>
          <p:nvPr/>
        </p:nvSpPr>
        <p:spPr>
          <a:xfrm>
            <a:off x="683568" y="481236"/>
            <a:ext cx="909992" cy="193899"/>
          </a:xfrm>
          <a:prstGeom prst="rect">
            <a:avLst/>
          </a:prstGeom>
        </p:spPr>
        <p:txBody>
          <a:bodyPr wrap="square" lIns="0" tIns="0" rIns="0" bIns="0">
            <a:spAutoFit/>
          </a:bodyPr>
          <a:lstStyle/>
          <a:p>
            <a:pPr>
              <a:lnSpc>
                <a:spcPct val="90000"/>
              </a:lnSpc>
              <a:spcBef>
                <a:spcPts val="0"/>
              </a:spcBef>
              <a:defRPr/>
            </a:pPr>
            <a:r>
              <a:rPr lang="es-PE" sz="1400" b="1">
                <a:solidFill>
                  <a:srgbClr val="00B1C3"/>
                </a:solidFill>
                <a:latin typeface="Calibri" charset="0"/>
                <a:ea typeface="Calibri" charset="0"/>
                <a:cs typeface="Calibri" charset="0"/>
              </a:rPr>
              <a:t>ACTIVIDAD</a:t>
            </a:r>
            <a:endParaRPr lang="es-ES" sz="1600" b="1" dirty="0">
              <a:solidFill>
                <a:srgbClr val="00B1C3"/>
              </a:solidFill>
              <a:latin typeface="Calibri" charset="0"/>
              <a:ea typeface="Calibri" charset="0"/>
              <a:cs typeface="Calibri" charset="0"/>
            </a:endParaRPr>
          </a:p>
        </p:txBody>
      </p:sp>
      <p:grpSp>
        <p:nvGrpSpPr>
          <p:cNvPr id="9" name="Agrupar 7">
            <a:extLst>
              <a:ext uri="{FF2B5EF4-FFF2-40B4-BE49-F238E27FC236}">
                <a16:creationId xmlns:a16="http://schemas.microsoft.com/office/drawing/2014/main" id="{C1009D55-C843-C946-8EC7-F7F8D2C27332}"/>
              </a:ext>
            </a:extLst>
          </p:cNvPr>
          <p:cNvGrpSpPr/>
          <p:nvPr/>
        </p:nvGrpSpPr>
        <p:grpSpPr>
          <a:xfrm>
            <a:off x="514858" y="499074"/>
            <a:ext cx="131794" cy="132296"/>
            <a:chOff x="511902" y="912278"/>
            <a:chExt cx="281320" cy="282391"/>
          </a:xfrm>
        </p:grpSpPr>
        <p:sp>
          <p:nvSpPr>
            <p:cNvPr id="10" name="Elipse 9">
              <a:extLst>
                <a:ext uri="{FF2B5EF4-FFF2-40B4-BE49-F238E27FC236}">
                  <a16:creationId xmlns:a16="http://schemas.microsoft.com/office/drawing/2014/main" id="{84C8B161-EAED-6847-9CFF-F251AC09DD35}"/>
                </a:ext>
              </a:extLst>
            </p:cNvPr>
            <p:cNvSpPr/>
            <p:nvPr/>
          </p:nvSpPr>
          <p:spPr>
            <a:xfrm rot="5400000">
              <a:off x="511366" y="912814"/>
              <a:ext cx="282391" cy="281320"/>
            </a:xfrm>
            <a:prstGeom prst="ellipse">
              <a:avLst/>
            </a:prstGeom>
            <a:solidFill>
              <a:srgbClr val="00B1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pic>
          <p:nvPicPr>
            <p:cNvPr id="11" name="Imagen 10">
              <a:extLst>
                <a:ext uri="{FF2B5EF4-FFF2-40B4-BE49-F238E27FC236}">
                  <a16:creationId xmlns:a16="http://schemas.microsoft.com/office/drawing/2014/main" id="{D994D540-FF38-FF46-85B2-E3A549079115}"/>
                </a:ext>
              </a:extLst>
            </p:cNvPr>
            <p:cNvPicPr>
              <a:picLocks noChangeAspect="1"/>
            </p:cNvPicPr>
            <p:nvPr/>
          </p:nvPicPr>
          <p:blipFill>
            <a:blip r:embed="rId3">
              <a:alphaModFix/>
              <a:lum bright="100000" contrast="100000"/>
            </a:blip>
            <a:stretch>
              <a:fillRect/>
            </a:stretch>
          </p:blipFill>
          <p:spPr>
            <a:xfrm rot="5400000">
              <a:off x="578093" y="979007"/>
              <a:ext cx="148937" cy="148937"/>
            </a:xfrm>
            <a:prstGeom prst="rect">
              <a:avLst/>
            </a:prstGeom>
          </p:spPr>
        </p:pic>
      </p:grpSp>
      <p:sp>
        <p:nvSpPr>
          <p:cNvPr id="12" name="Rectángulo 11"/>
          <p:cNvSpPr/>
          <p:nvPr/>
        </p:nvSpPr>
        <p:spPr>
          <a:xfrm>
            <a:off x="503238" y="912813"/>
            <a:ext cx="8172450" cy="4321175"/>
          </a:xfrm>
          <a:prstGeom prst="rect">
            <a:avLst/>
          </a:prstGeom>
          <a:solidFill>
            <a:srgbClr val="D1EFF4">
              <a:alpha val="4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6" name="Rectángulo 10"/>
          <p:cNvSpPr/>
          <p:nvPr/>
        </p:nvSpPr>
        <p:spPr>
          <a:xfrm>
            <a:off x="684214" y="1245204"/>
            <a:ext cx="4604962" cy="723275"/>
          </a:xfrm>
          <a:prstGeom prst="rect">
            <a:avLst/>
          </a:prstGeom>
        </p:spPr>
        <p:txBody>
          <a:bodyPr wrap="square" lIns="0" tIns="0" rIns="0" bIns="0">
            <a:spAutoFit/>
          </a:bodyPr>
          <a:lstStyle/>
          <a:p>
            <a:pPr>
              <a:spcAft>
                <a:spcPts val="600"/>
              </a:spcAft>
            </a:pPr>
            <a:r>
              <a:rPr lang="es-ES" sz="1400" b="1" dirty="0">
                <a:latin typeface="Calibri" charset="0"/>
                <a:ea typeface="Calibri" charset="0"/>
                <a:cs typeface="Calibri" charset="0"/>
              </a:rPr>
              <a:t>ACTIVIDAD NO CALIFICADA:</a:t>
            </a:r>
            <a:endParaRPr lang="es-ES" sz="1400" dirty="0">
              <a:latin typeface="Calibri" charset="0"/>
              <a:ea typeface="Calibri" charset="0"/>
              <a:cs typeface="Calibri" charset="0"/>
            </a:endParaRPr>
          </a:p>
          <a:p>
            <a:pPr marL="223838" indent="-223838">
              <a:buFont typeface="+mj-lt"/>
              <a:buAutoNum type="arabicPeriod"/>
            </a:pPr>
            <a:r>
              <a:rPr lang="es-ES" sz="1400" dirty="0">
                <a:latin typeface="Calibri" charset="0"/>
                <a:ea typeface="Calibri" charset="0"/>
                <a:cs typeface="Calibri" charset="0"/>
              </a:rPr>
              <a:t>Elaborar el procedimiento para el proceso crítico anterior.</a:t>
            </a:r>
          </a:p>
          <a:p>
            <a:pPr marL="223838" indent="-223838">
              <a:buFont typeface="+mj-lt"/>
              <a:buAutoNum type="arabicPeriod"/>
            </a:pPr>
            <a:endParaRPr lang="es-ES" sz="1400" dirty="0">
              <a:latin typeface="Calibri" charset="0"/>
              <a:ea typeface="Calibri" charset="0"/>
              <a:cs typeface="Calibri" charset="0"/>
            </a:endParaRPr>
          </a:p>
        </p:txBody>
      </p:sp>
      <p:pic>
        <p:nvPicPr>
          <p:cNvPr id="4" name="Imagen 3"/>
          <p:cNvPicPr>
            <a:picLocks noChangeAspect="1"/>
          </p:cNvPicPr>
          <p:nvPr/>
        </p:nvPicPr>
        <p:blipFill>
          <a:blip r:embed="rId4" cstate="print">
            <a:alphaModFix amt="25000"/>
            <a:extLst>
              <a:ext uri="{28A0092B-C50C-407E-A947-70E740481C1C}">
                <a14:useLocalDpi xmlns:a14="http://schemas.microsoft.com/office/drawing/2010/main" val="0"/>
              </a:ext>
            </a:extLst>
          </a:blip>
          <a:stretch>
            <a:fillRect/>
          </a:stretch>
        </p:blipFill>
        <p:spPr>
          <a:xfrm>
            <a:off x="6976674" y="3039428"/>
            <a:ext cx="1699014" cy="2194560"/>
          </a:xfrm>
          <a:prstGeom prst="rect">
            <a:avLst/>
          </a:prstGeom>
        </p:spPr>
      </p:pic>
    </p:spTree>
    <p:extLst>
      <p:ext uri="{BB962C8B-B14F-4D97-AF65-F5344CB8AC3E}">
        <p14:creationId xmlns:p14="http://schemas.microsoft.com/office/powerpoint/2010/main" val="417670739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0" y="0"/>
            <a:ext cx="9144000" cy="5715000"/>
          </a:xfrm>
          <a:prstGeom prst="rect">
            <a:avLst/>
          </a:prstGeom>
          <a:solidFill>
            <a:srgbClr val="654E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grpSp>
        <p:nvGrpSpPr>
          <p:cNvPr id="4" name="Grupo 3">
            <a:extLst>
              <a:ext uri="{FF2B5EF4-FFF2-40B4-BE49-F238E27FC236}">
                <a16:creationId xmlns:a16="http://schemas.microsoft.com/office/drawing/2014/main" id="{8A495D6D-73E7-D64C-AD5A-8212D6B1E2F3}"/>
              </a:ext>
            </a:extLst>
          </p:cNvPr>
          <p:cNvGrpSpPr/>
          <p:nvPr/>
        </p:nvGrpSpPr>
        <p:grpSpPr>
          <a:xfrm>
            <a:off x="2506315" y="2194222"/>
            <a:ext cx="4581728" cy="1326557"/>
            <a:chOff x="2403187" y="2211377"/>
            <a:chExt cx="4581728" cy="1326557"/>
          </a:xfrm>
        </p:grpSpPr>
        <p:sp>
          <p:nvSpPr>
            <p:cNvPr id="6" name="CuadroTexto 5">
              <a:extLst>
                <a:ext uri="{FF2B5EF4-FFF2-40B4-BE49-F238E27FC236}">
                  <a16:creationId xmlns:a16="http://schemas.microsoft.com/office/drawing/2014/main" id="{682CC9F8-A9FF-BF41-B987-57AFB7D160FE}"/>
                </a:ext>
              </a:extLst>
            </p:cNvPr>
            <p:cNvSpPr txBox="1"/>
            <p:nvPr/>
          </p:nvSpPr>
          <p:spPr>
            <a:xfrm>
              <a:off x="2403187" y="2540738"/>
              <a:ext cx="4581728" cy="997196"/>
            </a:xfrm>
            <a:prstGeom prst="rect">
              <a:avLst/>
            </a:prstGeom>
            <a:noFill/>
          </p:spPr>
          <p:txBody>
            <a:bodyPr wrap="square" lIns="0" tIns="0" rIns="0" bIns="0" rtlCol="0">
              <a:spAutoFit/>
            </a:bodyPr>
            <a:lstStyle/>
            <a:p>
              <a:pPr>
                <a:lnSpc>
                  <a:spcPct val="90000"/>
                </a:lnSpc>
              </a:pPr>
              <a:r>
                <a:rPr lang="es-ES_tradnl" sz="3600" dirty="0">
                  <a:solidFill>
                    <a:schemeClr val="bg1"/>
                  </a:solidFill>
                  <a:latin typeface="Graphik Regular" charset="0"/>
                  <a:ea typeface="Graphik Regular" charset="0"/>
                  <a:cs typeface="Graphik Regular" charset="0"/>
                </a:rPr>
                <a:t>CONCLUSIONES</a:t>
              </a:r>
              <a:br>
                <a:rPr lang="es-ES_tradnl" sz="3600" dirty="0">
                  <a:solidFill>
                    <a:schemeClr val="bg1"/>
                  </a:solidFill>
                  <a:latin typeface="Graphik Regular" charset="0"/>
                  <a:ea typeface="Graphik Regular" charset="0"/>
                  <a:cs typeface="Graphik Regular" charset="0"/>
                </a:rPr>
              </a:br>
              <a:r>
                <a:rPr lang="es-ES_tradnl" sz="3600" b="1" dirty="0">
                  <a:solidFill>
                    <a:schemeClr val="bg1"/>
                  </a:solidFill>
                  <a:latin typeface="Graphik Bold" charset="0"/>
                  <a:ea typeface="Graphik Bold" charset="0"/>
                  <a:cs typeface="Graphik Bold" charset="0"/>
                </a:rPr>
                <a:t>MÁS REFERENCIAS</a:t>
              </a:r>
            </a:p>
          </p:txBody>
        </p:sp>
        <p:pic>
          <p:nvPicPr>
            <p:cNvPr id="8" name="Imagen 7">
              <a:extLst>
                <a:ext uri="{FF2B5EF4-FFF2-40B4-BE49-F238E27FC236}">
                  <a16:creationId xmlns:a16="http://schemas.microsoft.com/office/drawing/2014/main" id="{2CD7628C-6304-5D4B-BA7D-591238143DE2}"/>
                </a:ext>
              </a:extLst>
            </p:cNvPr>
            <p:cNvPicPr>
              <a:picLocks noChangeAspect="1"/>
            </p:cNvPicPr>
            <p:nvPr/>
          </p:nvPicPr>
          <p:blipFill>
            <a:blip r:embed="rId2"/>
            <a:stretch>
              <a:fillRect/>
            </a:stretch>
          </p:blipFill>
          <p:spPr>
            <a:xfrm>
              <a:off x="2425491" y="2211377"/>
              <a:ext cx="202176" cy="208211"/>
            </a:xfrm>
            <a:prstGeom prst="rect">
              <a:avLst/>
            </a:prstGeom>
          </p:spPr>
        </p:pic>
      </p:grpSp>
      <p:pic>
        <p:nvPicPr>
          <p:cNvPr id="10" name="Imagen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53" y="946969"/>
            <a:ext cx="2072214" cy="3898064"/>
          </a:xfrm>
          <a:prstGeom prst="rect">
            <a:avLst/>
          </a:prstGeom>
        </p:spPr>
      </p:pic>
    </p:spTree>
    <p:extLst>
      <p:ext uri="{BB962C8B-B14F-4D97-AF65-F5344CB8AC3E}">
        <p14:creationId xmlns:p14="http://schemas.microsoft.com/office/powerpoint/2010/main" val="21082505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p:cNvSpPr/>
          <p:nvPr/>
        </p:nvSpPr>
        <p:spPr>
          <a:xfrm>
            <a:off x="301556" y="5321030"/>
            <a:ext cx="8453337" cy="2918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4" name="object 7"/>
          <p:cNvSpPr txBox="1"/>
          <p:nvPr/>
        </p:nvSpPr>
        <p:spPr>
          <a:xfrm>
            <a:off x="1279545" y="912813"/>
            <a:ext cx="5405034" cy="3877985"/>
          </a:xfrm>
          <a:prstGeom prst="rect">
            <a:avLst/>
          </a:prstGeom>
        </p:spPr>
        <p:txBody>
          <a:bodyPr vert="horz" wrap="square" lIns="0" tIns="0" rIns="0" bIns="0" rtlCol="0">
            <a:spAutoFit/>
          </a:bodyPr>
          <a:lstStyle/>
          <a:p>
            <a:pPr algn="just"/>
            <a:r>
              <a:rPr lang="es-PE" sz="1400" dirty="0">
                <a:latin typeface="Calibri" charset="0"/>
                <a:ea typeface="Calibri" charset="0"/>
                <a:cs typeface="Calibri" charset="0"/>
              </a:rPr>
              <a:t>La descripción de las actividades de un proceso se puede llevar a cabo a través de un diagrama, donde se pueden representar estas actividades de manera gráfica e interrelacionadas entre sí. </a:t>
            </a:r>
          </a:p>
          <a:p>
            <a:pPr algn="just"/>
            <a:endParaRPr lang="es-PE" sz="1400" dirty="0">
              <a:latin typeface="Calibri" charset="0"/>
              <a:ea typeface="Calibri" charset="0"/>
              <a:cs typeface="Calibri" charset="0"/>
            </a:endParaRPr>
          </a:p>
          <a:p>
            <a:pPr algn="just"/>
            <a:r>
              <a:rPr lang="es-PE" sz="1400" dirty="0">
                <a:latin typeface="Calibri" charset="0"/>
                <a:ea typeface="Calibri" charset="0"/>
                <a:cs typeface="Calibri" charset="0"/>
              </a:rPr>
              <a:t>Una Ficha de Proceso se puede considerar como un soporte de información que pretende recabar todas aquellas características relevantes para el control de las actividades definidas en el diagrama, así como para la gestión del proceso. </a:t>
            </a:r>
          </a:p>
          <a:p>
            <a:pPr algn="just"/>
            <a:endParaRPr lang="es-PE" sz="1400" dirty="0">
              <a:latin typeface="Calibri" charset="0"/>
              <a:ea typeface="Calibri" charset="0"/>
              <a:cs typeface="Calibri" charset="0"/>
            </a:endParaRPr>
          </a:p>
          <a:p>
            <a:pPr algn="just"/>
            <a:r>
              <a:rPr lang="es-PE" sz="1400" dirty="0">
                <a:latin typeface="Calibri" charset="0"/>
                <a:ea typeface="Calibri" charset="0"/>
                <a:cs typeface="Calibri" charset="0"/>
              </a:rPr>
              <a:t>El alcance de un proceso establece la extensión de las actividades que componen el proceso, pudiéndose caracterizar, al menos, por la primera actividad y la última. La finalidad es determinar de manera explícita qué actividades caen en el ámbito del proceso, considerando que la ejecución de las mismas es lo que debería permitir el logro de la misión. </a:t>
            </a:r>
          </a:p>
          <a:p>
            <a:pPr algn="just"/>
            <a:endParaRPr lang="es-PE" sz="1400" dirty="0">
              <a:latin typeface="Calibri" charset="0"/>
              <a:ea typeface="Calibri" charset="0"/>
              <a:cs typeface="Calibri" charset="0"/>
            </a:endParaRPr>
          </a:p>
          <a:p>
            <a:pPr algn="just"/>
            <a:r>
              <a:rPr lang="es-PE" sz="1400" dirty="0">
                <a:latin typeface="Calibri" charset="0"/>
                <a:ea typeface="Calibri" charset="0"/>
                <a:cs typeface="Calibri" charset="0"/>
              </a:rPr>
              <a:t>Un procedimiento se centra en la realización de una actividad o un conjunto de actividades, mientras que un proceso se centra en el logro de un resultado.</a:t>
            </a:r>
          </a:p>
        </p:txBody>
      </p:sp>
      <p:pic>
        <p:nvPicPr>
          <p:cNvPr id="8" name="Imagen 7"/>
          <p:cNvPicPr>
            <a:picLocks noChangeAspect="1"/>
          </p:cNvPicPr>
          <p:nvPr/>
        </p:nvPicPr>
        <p:blipFill>
          <a:blip r:embed="rId3"/>
          <a:stretch>
            <a:fillRect/>
          </a:stretch>
        </p:blipFill>
        <p:spPr>
          <a:xfrm>
            <a:off x="1011260" y="954885"/>
            <a:ext cx="114138" cy="117546"/>
          </a:xfrm>
          <a:prstGeom prst="rect">
            <a:avLst/>
          </a:prstGeom>
        </p:spPr>
      </p:pic>
      <p:sp>
        <p:nvSpPr>
          <p:cNvPr id="16" name="Rectángulo 15"/>
          <p:cNvSpPr/>
          <p:nvPr/>
        </p:nvSpPr>
        <p:spPr>
          <a:xfrm>
            <a:off x="8133347" y="163629"/>
            <a:ext cx="808522" cy="7547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pic>
        <p:nvPicPr>
          <p:cNvPr id="9" name="Imagen 8"/>
          <p:cNvPicPr>
            <a:picLocks noChangeAspect="1"/>
          </p:cNvPicPr>
          <p:nvPr/>
        </p:nvPicPr>
        <p:blipFill>
          <a:blip r:embed="rId3"/>
          <a:stretch>
            <a:fillRect/>
          </a:stretch>
        </p:blipFill>
        <p:spPr>
          <a:xfrm>
            <a:off x="1011260" y="1804274"/>
            <a:ext cx="114138" cy="117546"/>
          </a:xfrm>
          <a:prstGeom prst="rect">
            <a:avLst/>
          </a:prstGeom>
        </p:spPr>
      </p:pic>
      <p:pic>
        <p:nvPicPr>
          <p:cNvPr id="10" name="Imagen 9"/>
          <p:cNvPicPr>
            <a:picLocks noChangeAspect="1"/>
          </p:cNvPicPr>
          <p:nvPr/>
        </p:nvPicPr>
        <p:blipFill>
          <a:blip r:embed="rId3"/>
          <a:stretch>
            <a:fillRect/>
          </a:stretch>
        </p:blipFill>
        <p:spPr>
          <a:xfrm>
            <a:off x="1011260" y="2876797"/>
            <a:ext cx="114138" cy="117546"/>
          </a:xfrm>
          <a:prstGeom prst="rect">
            <a:avLst/>
          </a:prstGeom>
        </p:spPr>
      </p:pic>
      <p:pic>
        <p:nvPicPr>
          <p:cNvPr id="11" name="Imagen 10"/>
          <p:cNvPicPr>
            <a:picLocks noChangeAspect="1"/>
          </p:cNvPicPr>
          <p:nvPr/>
        </p:nvPicPr>
        <p:blipFill>
          <a:blip r:embed="rId3"/>
          <a:stretch>
            <a:fillRect/>
          </a:stretch>
        </p:blipFill>
        <p:spPr>
          <a:xfrm>
            <a:off x="1011260" y="4162896"/>
            <a:ext cx="114138" cy="117546"/>
          </a:xfrm>
          <a:prstGeom prst="rect">
            <a:avLst/>
          </a:prstGeom>
        </p:spPr>
      </p:pic>
      <p:pic>
        <p:nvPicPr>
          <p:cNvPr id="12" name="Imagen 11"/>
          <p:cNvPicPr>
            <a:picLocks noChangeAspect="1"/>
          </p:cNvPicPr>
          <p:nvPr/>
        </p:nvPicPr>
        <p:blipFill>
          <a:blip r:embed="rId4" cstate="print">
            <a:alphaModFix amt="42000"/>
            <a:extLst>
              <a:ext uri="{28A0092B-C50C-407E-A947-70E740481C1C}">
                <a14:useLocalDpi xmlns:a14="http://schemas.microsoft.com/office/drawing/2010/main" val="0"/>
              </a:ext>
            </a:extLst>
          </a:blip>
          <a:stretch>
            <a:fillRect/>
          </a:stretch>
        </p:blipFill>
        <p:spPr>
          <a:xfrm>
            <a:off x="6984999" y="3048772"/>
            <a:ext cx="1690689" cy="2185216"/>
          </a:xfrm>
          <a:prstGeom prst="rect">
            <a:avLst/>
          </a:prstGeom>
        </p:spPr>
      </p:pic>
      <p:sp>
        <p:nvSpPr>
          <p:cNvPr id="13" name="Rectangle 5">
            <a:extLst>
              <a:ext uri="{FF2B5EF4-FFF2-40B4-BE49-F238E27FC236}">
                <a16:creationId xmlns:a16="http://schemas.microsoft.com/office/drawing/2014/main" id="{16A3BA89-3EC3-DC4E-B3D5-14DB0F927D89}"/>
              </a:ext>
            </a:extLst>
          </p:cNvPr>
          <p:cNvSpPr/>
          <p:nvPr/>
        </p:nvSpPr>
        <p:spPr>
          <a:xfrm>
            <a:off x="503238" y="376836"/>
            <a:ext cx="2430462"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s-PE" sz="1000" dirty="0">
                <a:solidFill>
                  <a:schemeClr val="bg1">
                    <a:lumMod val="65000"/>
                  </a:schemeClr>
                </a:solidFill>
                <a:latin typeface="Calibri" charset="0"/>
                <a:ea typeface="Calibri" charset="0"/>
                <a:cs typeface="Calibri" charset="0"/>
              </a:rPr>
              <a:t>CONCLUSIONES </a:t>
            </a:r>
          </a:p>
        </p:txBody>
      </p:sp>
    </p:spTree>
    <p:extLst>
      <p:ext uri="{BB962C8B-B14F-4D97-AF65-F5344CB8AC3E}">
        <p14:creationId xmlns:p14="http://schemas.microsoft.com/office/powerpoint/2010/main" val="203418434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p:cNvSpPr/>
          <p:nvPr/>
        </p:nvSpPr>
        <p:spPr>
          <a:xfrm>
            <a:off x="0" y="0"/>
            <a:ext cx="9144000" cy="5715000"/>
          </a:xfrm>
          <a:prstGeom prst="rect">
            <a:avLst/>
          </a:prstGeom>
          <a:solidFill>
            <a:srgbClr val="8DCB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7" name="CuadroTexto 6">
            <a:extLst>
              <a:ext uri="{FF2B5EF4-FFF2-40B4-BE49-F238E27FC236}">
                <a16:creationId xmlns:a16="http://schemas.microsoft.com/office/drawing/2014/main" id="{4C9F27E8-E0F0-CF48-B2E7-A2617B9B1DEA}"/>
              </a:ext>
            </a:extLst>
          </p:cNvPr>
          <p:cNvSpPr txBox="1"/>
          <p:nvPr/>
        </p:nvSpPr>
        <p:spPr>
          <a:xfrm>
            <a:off x="2519363" y="2540738"/>
            <a:ext cx="4581728" cy="997196"/>
          </a:xfrm>
          <a:prstGeom prst="rect">
            <a:avLst/>
          </a:prstGeom>
          <a:noFill/>
        </p:spPr>
        <p:txBody>
          <a:bodyPr wrap="square" lIns="0" tIns="0" rIns="0" bIns="0" rtlCol="0">
            <a:spAutoFit/>
          </a:bodyPr>
          <a:lstStyle/>
          <a:p>
            <a:pPr>
              <a:lnSpc>
                <a:spcPct val="90000"/>
              </a:lnSpc>
            </a:pPr>
            <a:r>
              <a:rPr lang="es-ES_tradnl" sz="3600" dirty="0">
                <a:solidFill>
                  <a:schemeClr val="bg1"/>
                </a:solidFill>
                <a:latin typeface="Graphik Regular" charset="0"/>
                <a:ea typeface="Graphik Regular" charset="0"/>
                <a:cs typeface="Graphik Regular" charset="0"/>
              </a:rPr>
              <a:t>BIBLIOGRAFÍA</a:t>
            </a:r>
            <a:br>
              <a:rPr lang="es-ES_tradnl" sz="3600" dirty="0">
                <a:solidFill>
                  <a:schemeClr val="bg1"/>
                </a:solidFill>
                <a:latin typeface="Graphik Regular" charset="0"/>
                <a:ea typeface="Graphik Regular" charset="0"/>
                <a:cs typeface="Graphik Regular" charset="0"/>
              </a:rPr>
            </a:br>
            <a:r>
              <a:rPr lang="es-ES_tradnl" sz="3600" b="1" dirty="0">
                <a:solidFill>
                  <a:schemeClr val="bg1"/>
                </a:solidFill>
                <a:latin typeface="Graphik Bold" charset="0"/>
                <a:ea typeface="Graphik Bold" charset="0"/>
                <a:cs typeface="Graphik Bold" charset="0"/>
              </a:rPr>
              <a:t>MÁS REFERENCIAS</a:t>
            </a:r>
          </a:p>
        </p:txBody>
      </p:sp>
      <p:pic>
        <p:nvPicPr>
          <p:cNvPr id="6" name="Imagen 5">
            <a:extLst>
              <a:ext uri="{FF2B5EF4-FFF2-40B4-BE49-F238E27FC236}">
                <a16:creationId xmlns:a16="http://schemas.microsoft.com/office/drawing/2014/main" id="{2CD7628C-6304-5D4B-BA7D-591238143DE2}"/>
              </a:ext>
            </a:extLst>
          </p:cNvPr>
          <p:cNvPicPr>
            <a:picLocks noChangeAspect="1"/>
          </p:cNvPicPr>
          <p:nvPr/>
        </p:nvPicPr>
        <p:blipFill>
          <a:blip r:embed="rId2"/>
          <a:stretch>
            <a:fillRect/>
          </a:stretch>
        </p:blipFill>
        <p:spPr>
          <a:xfrm>
            <a:off x="2528619" y="2194222"/>
            <a:ext cx="202176" cy="208211"/>
          </a:xfrm>
          <a:prstGeom prst="rect">
            <a:avLst/>
          </a:prstGeom>
        </p:spPr>
      </p:pic>
      <p:pic>
        <p:nvPicPr>
          <p:cNvPr id="11" name="Imagen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946970"/>
            <a:ext cx="2072061" cy="3898064"/>
          </a:xfrm>
          <a:prstGeom prst="rect">
            <a:avLst/>
          </a:prstGeom>
        </p:spPr>
      </p:pic>
    </p:spTree>
    <p:extLst>
      <p:ext uri="{BB962C8B-B14F-4D97-AF65-F5344CB8AC3E}">
        <p14:creationId xmlns:p14="http://schemas.microsoft.com/office/powerpoint/2010/main" val="59667659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ángulo 6"/>
          <p:cNvSpPr/>
          <p:nvPr/>
        </p:nvSpPr>
        <p:spPr>
          <a:xfrm>
            <a:off x="301556" y="5321030"/>
            <a:ext cx="8453337" cy="2918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 name="object 7"/>
          <p:cNvSpPr txBox="1"/>
          <p:nvPr/>
        </p:nvSpPr>
        <p:spPr>
          <a:xfrm>
            <a:off x="1279009" y="917823"/>
            <a:ext cx="5482010" cy="430887"/>
          </a:xfrm>
          <a:prstGeom prst="rect">
            <a:avLst/>
          </a:prstGeom>
        </p:spPr>
        <p:txBody>
          <a:bodyPr vert="horz" wrap="square" lIns="0" tIns="0" rIns="0" bIns="0" rtlCol="0">
            <a:spAutoFit/>
          </a:bodyPr>
          <a:lstStyle/>
          <a:p>
            <a:pPr marL="9525" indent="-9525">
              <a:spcBef>
                <a:spcPts val="0"/>
              </a:spcBef>
              <a:buSzPct val="100000"/>
            </a:pPr>
            <a:r>
              <a:rPr lang="es" sz="1400" dirty="0">
                <a:latin typeface="Calibri" charset="0"/>
                <a:ea typeface="Calibri" charset="0"/>
                <a:cs typeface="Calibri" charset="0"/>
              </a:rPr>
              <a:t>Beltrán, Carmona, Carrasco, Rivas y Tejedor (2009). “Guía para una gestión basadas por procesos”. España, Andalucía. Instituto Andaluz de Tecnología.</a:t>
            </a:r>
          </a:p>
        </p:txBody>
      </p:sp>
      <p:pic>
        <p:nvPicPr>
          <p:cNvPr id="9" name="Imagen 8"/>
          <p:cNvPicPr>
            <a:picLocks noChangeAspect="1"/>
          </p:cNvPicPr>
          <p:nvPr/>
        </p:nvPicPr>
        <p:blipFill>
          <a:blip r:embed="rId2"/>
          <a:stretch>
            <a:fillRect/>
          </a:stretch>
        </p:blipFill>
        <p:spPr>
          <a:xfrm>
            <a:off x="1008064" y="959114"/>
            <a:ext cx="103867" cy="106967"/>
          </a:xfrm>
          <a:prstGeom prst="rect">
            <a:avLst/>
          </a:prstGeom>
        </p:spPr>
      </p:pic>
      <p:sp>
        <p:nvSpPr>
          <p:cNvPr id="19" name="Rectángulo 18"/>
          <p:cNvSpPr/>
          <p:nvPr/>
        </p:nvSpPr>
        <p:spPr>
          <a:xfrm>
            <a:off x="8133347" y="163629"/>
            <a:ext cx="808522" cy="7547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pic>
        <p:nvPicPr>
          <p:cNvPr id="10" name="Imagen 9"/>
          <p:cNvPicPr>
            <a:picLocks noChangeAspect="1"/>
          </p:cNvPicPr>
          <p:nvPr/>
        </p:nvPicPr>
        <p:blipFill>
          <a:blip r:embed="rId3" cstate="print">
            <a:alphaModFix amt="42000"/>
            <a:extLst>
              <a:ext uri="{28A0092B-C50C-407E-A947-70E740481C1C}">
                <a14:useLocalDpi xmlns:a14="http://schemas.microsoft.com/office/drawing/2010/main" val="0"/>
              </a:ext>
            </a:extLst>
          </a:blip>
          <a:stretch>
            <a:fillRect/>
          </a:stretch>
        </p:blipFill>
        <p:spPr>
          <a:xfrm>
            <a:off x="6985000" y="3036889"/>
            <a:ext cx="1690688" cy="2197100"/>
          </a:xfrm>
          <a:prstGeom prst="rect">
            <a:avLst/>
          </a:prstGeom>
        </p:spPr>
      </p:pic>
      <p:sp>
        <p:nvSpPr>
          <p:cNvPr id="8" name="Rectangle 5">
            <a:extLst>
              <a:ext uri="{FF2B5EF4-FFF2-40B4-BE49-F238E27FC236}">
                <a16:creationId xmlns:a16="http://schemas.microsoft.com/office/drawing/2014/main" id="{44C0B771-78C9-0A40-80A4-9A7EB6DBFAB6}"/>
              </a:ext>
            </a:extLst>
          </p:cNvPr>
          <p:cNvSpPr/>
          <p:nvPr/>
        </p:nvSpPr>
        <p:spPr>
          <a:xfrm>
            <a:off x="503238" y="376836"/>
            <a:ext cx="2430462"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s-PE" sz="1000" dirty="0">
                <a:solidFill>
                  <a:schemeClr val="bg1">
                    <a:lumMod val="65000"/>
                  </a:schemeClr>
                </a:solidFill>
                <a:latin typeface="Calibri" charset="0"/>
                <a:ea typeface="Calibri" charset="0"/>
                <a:cs typeface="Calibri" charset="0"/>
              </a:rPr>
              <a:t>BIBLIOGRAFÍA</a:t>
            </a:r>
          </a:p>
        </p:txBody>
      </p:sp>
    </p:spTree>
    <p:extLst>
      <p:ext uri="{BB962C8B-B14F-4D97-AF65-F5344CB8AC3E}">
        <p14:creationId xmlns:p14="http://schemas.microsoft.com/office/powerpoint/2010/main" val="174240112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0" y="0"/>
            <a:ext cx="9144000" cy="5715000"/>
          </a:xfrm>
          <a:prstGeom prst="rect">
            <a:avLst/>
          </a:prstGeom>
          <a:solidFill>
            <a:srgbClr val="8087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pic>
        <p:nvPicPr>
          <p:cNvPr id="3" name="Imagen 2"/>
          <p:cNvPicPr>
            <a:picLocks noChangeAspect="1"/>
          </p:cNvPicPr>
          <p:nvPr/>
        </p:nvPicPr>
        <p:blipFill>
          <a:blip r:embed="rId2"/>
          <a:stretch>
            <a:fillRect/>
          </a:stretch>
        </p:blipFill>
        <p:spPr>
          <a:xfrm>
            <a:off x="3924199" y="2666298"/>
            <a:ext cx="1295601" cy="386803"/>
          </a:xfrm>
          <a:prstGeom prst="rect">
            <a:avLst/>
          </a:prstGeom>
        </p:spPr>
      </p:pic>
    </p:spTree>
    <p:extLst>
      <p:ext uri="{BB962C8B-B14F-4D97-AF65-F5344CB8AC3E}">
        <p14:creationId xmlns:p14="http://schemas.microsoft.com/office/powerpoint/2010/main" val="2354163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redondeado 1"/>
          <p:cNvSpPr/>
          <p:nvPr/>
        </p:nvSpPr>
        <p:spPr>
          <a:xfrm>
            <a:off x="1264021" y="1699919"/>
            <a:ext cx="6615957" cy="2790732"/>
          </a:xfrm>
          <a:prstGeom prst="roundRect">
            <a:avLst>
              <a:gd name="adj" fmla="val 8568"/>
            </a:avLst>
          </a:prstGeom>
          <a:solidFill>
            <a:srgbClr val="00B1C3"/>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216000" rIns="180000" rtlCol="0" anchor="ctr"/>
          <a:lstStyle/>
          <a:p>
            <a:pPr marL="11725" algn="just">
              <a:buSzPct val="100000"/>
              <a:tabLst>
                <a:tab pos="121285" algn="l"/>
              </a:tabLst>
            </a:pPr>
            <a:endParaRPr lang="es-ES_tradnl" sz="1600" spc="-10" dirty="0">
              <a:solidFill>
                <a:schemeClr val="bg1"/>
              </a:solidFill>
              <a:latin typeface="Calibri" charset="0"/>
              <a:ea typeface="Calibri" charset="0"/>
              <a:cs typeface="Calibri" charset="0"/>
            </a:endParaRPr>
          </a:p>
          <a:p>
            <a:pPr marL="11725" algn="just">
              <a:buSzPct val="100000"/>
              <a:tabLst>
                <a:tab pos="121285" algn="l"/>
              </a:tabLst>
            </a:pPr>
            <a:r>
              <a:rPr lang="es-ES_tradnl" sz="1600" spc="-10" dirty="0">
                <a:solidFill>
                  <a:schemeClr val="bg1"/>
                </a:solidFill>
                <a:latin typeface="Calibri" charset="0"/>
                <a:ea typeface="Calibri" charset="0"/>
                <a:cs typeface="Calibri" charset="0"/>
              </a:rPr>
              <a:t>El Mapa de Procesos permite a una organización identificar los procesos y conocer la estructura de los mismos, reflejando las interacciones entre ellos. Sin embargo, el mapa de procesos no permite saber cómo son los procesos “por dentro” y cómo permiten la transformación de entradas en salidas. Es decir no permiten realizar una descripción detallada de cada proceso.</a:t>
            </a:r>
          </a:p>
          <a:p>
            <a:pPr marL="11725">
              <a:buSzPct val="100000"/>
              <a:tabLst>
                <a:tab pos="121285" algn="l"/>
              </a:tabLst>
            </a:pPr>
            <a:endParaRPr lang="es-ES_tradnl" spc="-10" dirty="0">
              <a:solidFill>
                <a:schemeClr val="bg1"/>
              </a:solidFill>
              <a:latin typeface="Calibri" charset="0"/>
              <a:ea typeface="Calibri" charset="0"/>
              <a:cs typeface="Calibri" charset="0"/>
            </a:endParaRPr>
          </a:p>
          <a:p>
            <a:pPr marL="11725" algn="r">
              <a:buSzPct val="100000"/>
              <a:tabLst>
                <a:tab pos="121285" algn="l"/>
              </a:tabLst>
            </a:pPr>
            <a:r>
              <a:rPr lang="es-PE" sz="1200" dirty="0">
                <a:latin typeface="Calibri" charset="0"/>
                <a:ea typeface="Calibri" charset="0"/>
                <a:cs typeface="Calibri" charset="0"/>
              </a:rPr>
              <a:t>Beltrán, Carmona, Rivas y Tejedor 2009: 31</a:t>
            </a:r>
          </a:p>
        </p:txBody>
      </p:sp>
      <p:pic>
        <p:nvPicPr>
          <p:cNvPr id="3" name="Imagen 2"/>
          <p:cNvPicPr>
            <a:picLocks noChangeAspect="1"/>
          </p:cNvPicPr>
          <p:nvPr/>
        </p:nvPicPr>
        <p:blipFill rotWithShape="1">
          <a:blip r:embed="rId3"/>
          <a:srcRect l="30026" r="24147" b="47890"/>
          <a:stretch/>
        </p:blipFill>
        <p:spPr>
          <a:xfrm>
            <a:off x="1541932" y="1394513"/>
            <a:ext cx="546847" cy="920717"/>
          </a:xfrm>
          <a:prstGeom prst="rect">
            <a:avLst/>
          </a:prstGeom>
        </p:spPr>
      </p:pic>
      <p:sp>
        <p:nvSpPr>
          <p:cNvPr id="4" name="Rectangle 5"/>
          <p:cNvSpPr/>
          <p:nvPr/>
        </p:nvSpPr>
        <p:spPr>
          <a:xfrm>
            <a:off x="503238" y="377440"/>
            <a:ext cx="2430462"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s-PE" sz="1000" dirty="0">
                <a:solidFill>
                  <a:schemeClr val="bg1">
                    <a:lumMod val="65000"/>
                  </a:schemeClr>
                </a:solidFill>
                <a:latin typeface="Calibri" charset="0"/>
                <a:ea typeface="Calibri" charset="0"/>
                <a:cs typeface="Calibri" charset="0"/>
              </a:rPr>
              <a:t>LA DESCRIPCIÓN DE LOS PROCESOS</a:t>
            </a:r>
          </a:p>
        </p:txBody>
      </p:sp>
    </p:spTree>
    <p:extLst>
      <p:ext uri="{BB962C8B-B14F-4D97-AF65-F5344CB8AC3E}">
        <p14:creationId xmlns:p14="http://schemas.microsoft.com/office/powerpoint/2010/main" val="3642418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5"/>
          <p:cNvSpPr/>
          <p:nvPr/>
        </p:nvSpPr>
        <p:spPr>
          <a:xfrm>
            <a:off x="503238" y="377440"/>
            <a:ext cx="2430462"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s-PE" sz="1000" dirty="0">
                <a:solidFill>
                  <a:schemeClr val="bg1">
                    <a:lumMod val="65000"/>
                  </a:schemeClr>
                </a:solidFill>
                <a:latin typeface="Calibri" charset="0"/>
                <a:ea typeface="Calibri" charset="0"/>
                <a:cs typeface="Calibri" charset="0"/>
              </a:rPr>
              <a:t>LA DESCRIPCIÓN DE LOS PROCESOS</a:t>
            </a:r>
          </a:p>
        </p:txBody>
      </p:sp>
      <p:sp>
        <p:nvSpPr>
          <p:cNvPr id="3" name="object 7"/>
          <p:cNvSpPr txBox="1"/>
          <p:nvPr/>
        </p:nvSpPr>
        <p:spPr>
          <a:xfrm>
            <a:off x="503238" y="912813"/>
            <a:ext cx="3889375" cy="2954655"/>
          </a:xfrm>
          <a:prstGeom prst="rect">
            <a:avLst/>
          </a:prstGeom>
        </p:spPr>
        <p:txBody>
          <a:bodyPr vert="horz" wrap="square" lIns="0" tIns="0" rIns="0" bIns="0" rtlCol="0">
            <a:spAutoFit/>
          </a:bodyPr>
          <a:lstStyle/>
          <a:p>
            <a:pPr marL="180000" indent="-168275" algn="just">
              <a:buSzPct val="100000"/>
              <a:buFont typeface="Arial"/>
              <a:buChar char="•"/>
              <a:tabLst>
                <a:tab pos="121285" algn="l"/>
              </a:tabLst>
            </a:pPr>
            <a:r>
              <a:rPr lang="es-ES_tradnl" sz="1600" b="1" spc="-10" dirty="0">
                <a:latin typeface="Calibri" charset="0"/>
                <a:ea typeface="Calibri" charset="0"/>
                <a:cs typeface="Calibri" charset="0"/>
              </a:rPr>
              <a:t>La descripción de un proceso </a:t>
            </a:r>
            <a:r>
              <a:rPr lang="es-ES_tradnl" sz="1600" spc="-10" dirty="0">
                <a:latin typeface="Calibri" charset="0"/>
                <a:ea typeface="Calibri" charset="0"/>
                <a:cs typeface="Calibri" charset="0"/>
              </a:rPr>
              <a:t>tiene como finalidad determinar los criterios y métodos para asegurar que las actividades que comprende dicho proceso, se llevan a cabo de manera eficaz.</a:t>
            </a:r>
          </a:p>
          <a:p>
            <a:pPr marL="11725" algn="just">
              <a:buSzPct val="100000"/>
              <a:tabLst>
                <a:tab pos="121285" algn="l"/>
              </a:tabLst>
            </a:pPr>
            <a:endParaRPr lang="es-ES_tradnl" sz="1600" spc="-10" dirty="0">
              <a:latin typeface="Calibri" charset="0"/>
              <a:ea typeface="Calibri" charset="0"/>
              <a:cs typeface="Calibri" charset="0"/>
            </a:endParaRPr>
          </a:p>
          <a:p>
            <a:pPr marL="180000" lvl="0" indent="-168275" algn="just">
              <a:buSzPct val="100000"/>
              <a:buFont typeface="Arial"/>
              <a:buChar char="•"/>
              <a:tabLst>
                <a:tab pos="121285" algn="l"/>
              </a:tabLst>
            </a:pPr>
            <a:r>
              <a:rPr lang="es-ES_tradnl" sz="1600" spc="-10" dirty="0">
                <a:latin typeface="Calibri" charset="0"/>
                <a:ea typeface="Calibri" charset="0"/>
                <a:cs typeface="Calibri" charset="0"/>
              </a:rPr>
              <a:t>Esto implica que la descripción de un proceso se debe centrar en las actividades, así como en todas aquellas características relevantes que permitan el control de las actividades y  la gestión del proceso.</a:t>
            </a:r>
          </a:p>
          <a:p>
            <a:pPr marL="180000" lvl="0" indent="-168275">
              <a:buSzPct val="100000"/>
              <a:buFont typeface="Arial"/>
              <a:buChar char="•"/>
              <a:tabLst>
                <a:tab pos="121285" algn="l"/>
              </a:tabLst>
            </a:pPr>
            <a:endParaRPr lang="es-ES_tradnl" sz="1600" spc="-10" dirty="0">
              <a:latin typeface="Calibri" charset="0"/>
              <a:ea typeface="Calibri" charset="0"/>
              <a:cs typeface="Calibri" charset="0"/>
            </a:endParaRPr>
          </a:p>
        </p:txBody>
      </p:sp>
      <p:pic>
        <p:nvPicPr>
          <p:cNvPr id="4" name="Imagen 3" descr="shutterstock_332573204.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32603" y="3218155"/>
            <a:ext cx="2889361" cy="2015833"/>
          </a:xfrm>
          <a:prstGeom prst="rect">
            <a:avLst/>
          </a:prstGeom>
        </p:spPr>
      </p:pic>
      <p:pic>
        <p:nvPicPr>
          <p:cNvPr id="5" name="Imagen 4" descr="shutterstock_125338148.jpg"/>
          <p:cNvPicPr>
            <a:picLocks noChangeAspect="1"/>
          </p:cNvPicPr>
          <p:nvPr/>
        </p:nvPicPr>
        <p:blipFill rotWithShape="1">
          <a:blip r:embed="rId3" cstate="print">
            <a:extLst>
              <a:ext uri="{28A0092B-C50C-407E-A947-70E740481C1C}">
                <a14:useLocalDpi xmlns:a14="http://schemas.microsoft.com/office/drawing/2010/main" val="0"/>
              </a:ext>
            </a:extLst>
          </a:blip>
          <a:srcRect l="10501" t="15266" r="8648" b="17204"/>
          <a:stretch/>
        </p:blipFill>
        <p:spPr>
          <a:xfrm>
            <a:off x="5432603" y="912813"/>
            <a:ext cx="2889361" cy="1819353"/>
          </a:xfrm>
          <a:prstGeom prst="rect">
            <a:avLst/>
          </a:prstGeom>
        </p:spPr>
      </p:pic>
      <p:sp>
        <p:nvSpPr>
          <p:cNvPr id="10" name="Flecha abajo 9"/>
          <p:cNvSpPr/>
          <p:nvPr/>
        </p:nvSpPr>
        <p:spPr>
          <a:xfrm>
            <a:off x="6680041" y="2712762"/>
            <a:ext cx="609918" cy="524797"/>
          </a:xfrm>
          <a:prstGeom prst="downArrow">
            <a:avLst/>
          </a:prstGeom>
          <a:solidFill>
            <a:srgbClr val="FF7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Tree>
    <p:extLst>
      <p:ext uri="{BB962C8B-B14F-4D97-AF65-F5344CB8AC3E}">
        <p14:creationId xmlns:p14="http://schemas.microsoft.com/office/powerpoint/2010/main" val="6488393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5"/>
          <p:cNvSpPr/>
          <p:nvPr/>
        </p:nvSpPr>
        <p:spPr>
          <a:xfrm>
            <a:off x="503238" y="377440"/>
            <a:ext cx="2430462"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s-PE" sz="1000" dirty="0">
                <a:solidFill>
                  <a:schemeClr val="bg1">
                    <a:lumMod val="65000"/>
                  </a:schemeClr>
                </a:solidFill>
                <a:latin typeface="Calibri" charset="0"/>
                <a:ea typeface="Calibri" charset="0"/>
                <a:cs typeface="Calibri" charset="0"/>
              </a:rPr>
              <a:t>LA DESCRIPCIÓN DE LOS PROCESOS</a:t>
            </a:r>
          </a:p>
        </p:txBody>
      </p:sp>
      <p:grpSp>
        <p:nvGrpSpPr>
          <p:cNvPr id="62" name="Agrupar 61"/>
          <p:cNvGrpSpPr/>
          <p:nvPr/>
        </p:nvGrpSpPr>
        <p:grpSpPr>
          <a:xfrm>
            <a:off x="1782646" y="912811"/>
            <a:ext cx="5578709" cy="4346146"/>
            <a:chOff x="1351203" y="912811"/>
            <a:chExt cx="6453321" cy="4822193"/>
          </a:xfrm>
        </p:grpSpPr>
        <p:sp>
          <p:nvSpPr>
            <p:cNvPr id="3" name="Rectángulo redondeado 2"/>
            <p:cNvSpPr/>
            <p:nvPr/>
          </p:nvSpPr>
          <p:spPr>
            <a:xfrm>
              <a:off x="2233627" y="912812"/>
              <a:ext cx="4676745" cy="2190606"/>
            </a:xfrm>
            <a:prstGeom prst="roundRect">
              <a:avLst>
                <a:gd name="adj" fmla="val 6253"/>
              </a:avLst>
            </a:prstGeom>
            <a:solidFill>
              <a:srgbClr val="B9E7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400"/>
            </a:p>
          </p:txBody>
        </p:sp>
        <p:grpSp>
          <p:nvGrpSpPr>
            <p:cNvPr id="7" name="Agrupar 6"/>
            <p:cNvGrpSpPr/>
            <p:nvPr/>
          </p:nvGrpSpPr>
          <p:grpSpPr>
            <a:xfrm>
              <a:off x="3181160" y="1158461"/>
              <a:ext cx="2781679" cy="1724410"/>
              <a:chOff x="2686247" y="1090073"/>
              <a:chExt cx="3771581" cy="1765483"/>
            </a:xfrm>
          </p:grpSpPr>
          <p:sp>
            <p:nvSpPr>
              <p:cNvPr id="4" name="Rectángulo redondeado 3"/>
              <p:cNvSpPr/>
              <p:nvPr/>
            </p:nvSpPr>
            <p:spPr>
              <a:xfrm>
                <a:off x="2686247" y="1090073"/>
                <a:ext cx="3771581" cy="438888"/>
              </a:xfrm>
              <a:prstGeom prst="roundRect">
                <a:avLst>
                  <a:gd name="adj" fmla="val 1480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400"/>
              </a:p>
            </p:txBody>
          </p:sp>
          <p:sp>
            <p:nvSpPr>
              <p:cNvPr id="5" name="Rectángulo redondeado 4"/>
              <p:cNvSpPr/>
              <p:nvPr/>
            </p:nvSpPr>
            <p:spPr>
              <a:xfrm>
                <a:off x="2686247" y="1753370"/>
                <a:ext cx="3771581" cy="438888"/>
              </a:xfrm>
              <a:prstGeom prst="roundRect">
                <a:avLst>
                  <a:gd name="adj" fmla="val 1480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400"/>
              </a:p>
            </p:txBody>
          </p:sp>
          <p:sp>
            <p:nvSpPr>
              <p:cNvPr id="6" name="Rectángulo redondeado 5"/>
              <p:cNvSpPr/>
              <p:nvPr/>
            </p:nvSpPr>
            <p:spPr>
              <a:xfrm>
                <a:off x="2686247" y="2416668"/>
                <a:ext cx="3771581" cy="438888"/>
              </a:xfrm>
              <a:prstGeom prst="roundRect">
                <a:avLst>
                  <a:gd name="adj" fmla="val 1480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400"/>
              </a:p>
            </p:txBody>
          </p:sp>
        </p:grpSp>
        <p:sp>
          <p:nvSpPr>
            <p:cNvPr id="8" name="Rectángulo redondeado 7"/>
            <p:cNvSpPr/>
            <p:nvPr/>
          </p:nvSpPr>
          <p:spPr>
            <a:xfrm>
              <a:off x="4446005" y="1845048"/>
              <a:ext cx="251990" cy="138858"/>
            </a:xfrm>
            <a:prstGeom prst="roundRect">
              <a:avLst>
                <a:gd name="adj" fmla="val 11578"/>
              </a:avLst>
            </a:prstGeom>
            <a:solidFill>
              <a:srgbClr val="00B1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400"/>
            </a:p>
          </p:txBody>
        </p:sp>
        <p:sp>
          <p:nvSpPr>
            <p:cNvPr id="10" name="Rectángulo redondeado 9"/>
            <p:cNvSpPr/>
            <p:nvPr/>
          </p:nvSpPr>
          <p:spPr>
            <a:xfrm>
              <a:off x="5491034" y="1845048"/>
              <a:ext cx="251990" cy="138858"/>
            </a:xfrm>
            <a:prstGeom prst="roundRect">
              <a:avLst>
                <a:gd name="adj" fmla="val 11578"/>
              </a:avLst>
            </a:prstGeom>
            <a:solidFill>
              <a:srgbClr val="00B1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400"/>
            </a:p>
          </p:txBody>
        </p:sp>
        <p:sp>
          <p:nvSpPr>
            <p:cNvPr id="11" name="Rectángulo redondeado 10"/>
            <p:cNvSpPr/>
            <p:nvPr/>
          </p:nvSpPr>
          <p:spPr>
            <a:xfrm>
              <a:off x="3400976" y="1845048"/>
              <a:ext cx="251990" cy="138858"/>
            </a:xfrm>
            <a:prstGeom prst="roundRect">
              <a:avLst>
                <a:gd name="adj" fmla="val 11578"/>
              </a:avLst>
            </a:prstGeom>
            <a:solidFill>
              <a:srgbClr val="00B1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400"/>
            </a:p>
          </p:txBody>
        </p:sp>
        <p:sp>
          <p:nvSpPr>
            <p:cNvPr id="12" name="Rectángulo redondeado 11"/>
            <p:cNvSpPr/>
            <p:nvPr/>
          </p:nvSpPr>
          <p:spPr>
            <a:xfrm>
              <a:off x="3923490" y="2036713"/>
              <a:ext cx="251990" cy="138858"/>
            </a:xfrm>
            <a:prstGeom prst="roundRect">
              <a:avLst>
                <a:gd name="adj" fmla="val 11578"/>
              </a:avLst>
            </a:prstGeom>
            <a:solidFill>
              <a:srgbClr val="00B1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400"/>
            </a:p>
          </p:txBody>
        </p:sp>
        <p:sp>
          <p:nvSpPr>
            <p:cNvPr id="15" name="Rectángulo redondeado 14"/>
            <p:cNvSpPr/>
            <p:nvPr/>
          </p:nvSpPr>
          <p:spPr>
            <a:xfrm>
              <a:off x="4968519" y="2027188"/>
              <a:ext cx="251990" cy="138858"/>
            </a:xfrm>
            <a:prstGeom prst="roundRect">
              <a:avLst>
                <a:gd name="adj" fmla="val 11578"/>
              </a:avLst>
            </a:prstGeom>
            <a:solidFill>
              <a:srgbClr val="FF7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400"/>
            </a:p>
          </p:txBody>
        </p:sp>
        <p:cxnSp>
          <p:nvCxnSpPr>
            <p:cNvPr id="17" name="Conector angular 16"/>
            <p:cNvCxnSpPr/>
            <p:nvPr/>
          </p:nvCxnSpPr>
          <p:spPr>
            <a:xfrm>
              <a:off x="4751388" y="1891185"/>
              <a:ext cx="387252" cy="103385"/>
            </a:xfrm>
            <a:prstGeom prst="bentConnector2">
              <a:avLst/>
            </a:prstGeom>
            <a:ln w="19050">
              <a:solidFill>
                <a:srgbClr val="00B1C3"/>
              </a:solidFill>
              <a:tailEnd type="triangle"/>
            </a:ln>
          </p:spPr>
          <p:style>
            <a:lnRef idx="1">
              <a:schemeClr val="accent1"/>
            </a:lnRef>
            <a:fillRef idx="0">
              <a:schemeClr val="accent1"/>
            </a:fillRef>
            <a:effectRef idx="0">
              <a:schemeClr val="accent1"/>
            </a:effectRef>
            <a:fontRef idx="minor">
              <a:schemeClr val="tx1"/>
            </a:fontRef>
          </p:style>
        </p:cxnSp>
        <p:cxnSp>
          <p:nvCxnSpPr>
            <p:cNvPr id="18" name="Conector angular 17"/>
            <p:cNvCxnSpPr/>
            <p:nvPr/>
          </p:nvCxnSpPr>
          <p:spPr>
            <a:xfrm flipV="1">
              <a:off x="4224017" y="2007966"/>
              <a:ext cx="347983" cy="140194"/>
            </a:xfrm>
            <a:prstGeom prst="bentConnector3">
              <a:avLst>
                <a:gd name="adj1" fmla="val 100182"/>
              </a:avLst>
            </a:prstGeom>
            <a:ln w="19050">
              <a:solidFill>
                <a:srgbClr val="00B1C3"/>
              </a:solidFill>
              <a:tailEnd type="triangle"/>
            </a:ln>
          </p:spPr>
          <p:style>
            <a:lnRef idx="1">
              <a:schemeClr val="accent1"/>
            </a:lnRef>
            <a:fillRef idx="0">
              <a:schemeClr val="accent1"/>
            </a:fillRef>
            <a:effectRef idx="0">
              <a:schemeClr val="accent1"/>
            </a:effectRef>
            <a:fontRef idx="minor">
              <a:schemeClr val="tx1"/>
            </a:fontRef>
          </p:style>
        </p:cxnSp>
        <p:cxnSp>
          <p:nvCxnSpPr>
            <p:cNvPr id="28" name="Conector angular 27"/>
            <p:cNvCxnSpPr/>
            <p:nvPr/>
          </p:nvCxnSpPr>
          <p:spPr>
            <a:xfrm>
              <a:off x="3526971" y="2020666"/>
              <a:ext cx="344652" cy="111572"/>
            </a:xfrm>
            <a:prstGeom prst="bentConnector3">
              <a:avLst>
                <a:gd name="adj1" fmla="val -2509"/>
              </a:avLst>
            </a:prstGeom>
            <a:ln w="19050">
              <a:solidFill>
                <a:srgbClr val="00B1C3"/>
              </a:solidFill>
              <a:tailEnd type="triangle"/>
            </a:ln>
          </p:spPr>
          <p:style>
            <a:lnRef idx="1">
              <a:schemeClr val="accent1"/>
            </a:lnRef>
            <a:fillRef idx="0">
              <a:schemeClr val="accent1"/>
            </a:fillRef>
            <a:effectRef idx="0">
              <a:schemeClr val="accent1"/>
            </a:effectRef>
            <a:fontRef idx="minor">
              <a:schemeClr val="tx1"/>
            </a:fontRef>
          </p:style>
        </p:cxnSp>
        <p:cxnSp>
          <p:nvCxnSpPr>
            <p:cNvPr id="37" name="Conector angular 36"/>
            <p:cNvCxnSpPr/>
            <p:nvPr/>
          </p:nvCxnSpPr>
          <p:spPr>
            <a:xfrm flipV="1">
              <a:off x="5269046" y="2007966"/>
              <a:ext cx="347983" cy="140194"/>
            </a:xfrm>
            <a:prstGeom prst="bentConnector3">
              <a:avLst>
                <a:gd name="adj1" fmla="val 100182"/>
              </a:avLst>
            </a:prstGeom>
            <a:ln w="19050">
              <a:solidFill>
                <a:srgbClr val="00B1C3"/>
              </a:solidFill>
              <a:tailEnd type="triangle"/>
            </a:ln>
          </p:spPr>
          <p:style>
            <a:lnRef idx="1">
              <a:schemeClr val="accent1"/>
            </a:lnRef>
            <a:fillRef idx="0">
              <a:schemeClr val="accent1"/>
            </a:fillRef>
            <a:effectRef idx="0">
              <a:schemeClr val="accent1"/>
            </a:effectRef>
            <a:fontRef idx="minor">
              <a:schemeClr val="tx1"/>
            </a:fontRef>
          </p:style>
        </p:cxnSp>
        <p:sp>
          <p:nvSpPr>
            <p:cNvPr id="38" name="Flecha abajo 37"/>
            <p:cNvSpPr/>
            <p:nvPr/>
          </p:nvSpPr>
          <p:spPr>
            <a:xfrm>
              <a:off x="4502650" y="1624502"/>
              <a:ext cx="138698" cy="149648"/>
            </a:xfrm>
            <a:prstGeom prst="downArrow">
              <a:avLst/>
            </a:prstGeom>
            <a:solidFill>
              <a:srgbClr val="00B1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400"/>
            </a:p>
          </p:txBody>
        </p:sp>
        <p:sp>
          <p:nvSpPr>
            <p:cNvPr id="39" name="Flecha abajo 38"/>
            <p:cNvSpPr/>
            <p:nvPr/>
          </p:nvSpPr>
          <p:spPr>
            <a:xfrm rot="10800000">
              <a:off x="4502650" y="2265415"/>
              <a:ext cx="138698" cy="149648"/>
            </a:xfrm>
            <a:prstGeom prst="downArrow">
              <a:avLst/>
            </a:prstGeom>
            <a:solidFill>
              <a:srgbClr val="00B1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400"/>
            </a:p>
          </p:txBody>
        </p:sp>
        <p:sp>
          <p:nvSpPr>
            <p:cNvPr id="40" name="Rectángulo redondeado 39"/>
            <p:cNvSpPr/>
            <p:nvPr/>
          </p:nvSpPr>
          <p:spPr>
            <a:xfrm rot="16200000">
              <a:off x="6491694" y="1791059"/>
              <a:ext cx="2190606" cy="434109"/>
            </a:xfrm>
            <a:prstGeom prst="roundRect">
              <a:avLst/>
            </a:prstGeom>
            <a:solidFill>
              <a:srgbClr val="92C2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sz="1400">
                  <a:latin typeface="Calibri" charset="0"/>
                  <a:ea typeface="Calibri" charset="0"/>
                  <a:cs typeface="Calibri" charset="0"/>
                </a:rPr>
                <a:t>Cliente</a:t>
              </a:r>
            </a:p>
          </p:txBody>
        </p:sp>
        <p:sp>
          <p:nvSpPr>
            <p:cNvPr id="41" name="Flecha abajo 40"/>
            <p:cNvSpPr/>
            <p:nvPr/>
          </p:nvSpPr>
          <p:spPr>
            <a:xfrm rot="16200000">
              <a:off x="7006147" y="1915956"/>
              <a:ext cx="283031" cy="222463"/>
            </a:xfrm>
            <a:prstGeom prst="downArrow">
              <a:avLst/>
            </a:prstGeom>
            <a:solidFill>
              <a:srgbClr val="00B1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400"/>
            </a:p>
          </p:txBody>
        </p:sp>
        <p:sp>
          <p:nvSpPr>
            <p:cNvPr id="42" name="Rectángulo redondeado 41"/>
            <p:cNvSpPr/>
            <p:nvPr/>
          </p:nvSpPr>
          <p:spPr>
            <a:xfrm rot="16200000">
              <a:off x="472956" y="1791059"/>
              <a:ext cx="2190606" cy="434109"/>
            </a:xfrm>
            <a:prstGeom prst="roundRect">
              <a:avLst/>
            </a:prstGeom>
            <a:solidFill>
              <a:srgbClr val="92C2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sz="1400">
                  <a:latin typeface="Calibri" charset="0"/>
                  <a:ea typeface="Calibri" charset="0"/>
                  <a:cs typeface="Calibri" charset="0"/>
                </a:rPr>
                <a:t>Cliente</a:t>
              </a:r>
            </a:p>
          </p:txBody>
        </p:sp>
        <p:sp>
          <p:nvSpPr>
            <p:cNvPr id="43" name="Flecha abajo 42"/>
            <p:cNvSpPr/>
            <p:nvPr/>
          </p:nvSpPr>
          <p:spPr>
            <a:xfrm rot="16200000">
              <a:off x="1879310" y="1915956"/>
              <a:ext cx="283031" cy="222463"/>
            </a:xfrm>
            <a:prstGeom prst="downArrow">
              <a:avLst/>
            </a:prstGeom>
            <a:solidFill>
              <a:srgbClr val="00B1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400"/>
            </a:p>
          </p:txBody>
        </p:sp>
        <p:sp>
          <p:nvSpPr>
            <p:cNvPr id="44" name="Rectángulo redondeado 43"/>
            <p:cNvSpPr/>
            <p:nvPr/>
          </p:nvSpPr>
          <p:spPr>
            <a:xfrm>
              <a:off x="3752477" y="3305057"/>
              <a:ext cx="1639046" cy="454951"/>
            </a:xfrm>
            <a:prstGeom prst="roundRect">
              <a:avLst/>
            </a:prstGeom>
            <a:solidFill>
              <a:srgbClr val="FF7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sz="1400" dirty="0">
                  <a:latin typeface="Calibri" charset="0"/>
                  <a:ea typeface="Calibri" charset="0"/>
                  <a:cs typeface="Calibri" charset="0"/>
                </a:rPr>
                <a:t>Descripción del Proceso</a:t>
              </a:r>
            </a:p>
          </p:txBody>
        </p:sp>
        <p:cxnSp>
          <p:nvCxnSpPr>
            <p:cNvPr id="46" name="Conector recto de flecha 45"/>
            <p:cNvCxnSpPr/>
            <p:nvPr/>
          </p:nvCxnSpPr>
          <p:spPr>
            <a:xfrm flipV="1">
              <a:off x="5464008" y="3496903"/>
              <a:ext cx="351501" cy="1"/>
            </a:xfrm>
            <a:prstGeom prst="straightConnector1">
              <a:avLst/>
            </a:prstGeom>
            <a:ln w="28575">
              <a:solidFill>
                <a:srgbClr val="FF7828"/>
              </a:solidFill>
              <a:tailEnd type="triangle"/>
            </a:ln>
          </p:spPr>
          <p:style>
            <a:lnRef idx="1">
              <a:schemeClr val="accent1"/>
            </a:lnRef>
            <a:fillRef idx="0">
              <a:schemeClr val="accent1"/>
            </a:fillRef>
            <a:effectRef idx="0">
              <a:schemeClr val="accent1"/>
            </a:effectRef>
            <a:fontRef idx="minor">
              <a:schemeClr val="tx1"/>
            </a:fontRef>
          </p:style>
        </p:cxnSp>
        <p:cxnSp>
          <p:nvCxnSpPr>
            <p:cNvPr id="47" name="Conector recto de flecha 46"/>
            <p:cNvCxnSpPr/>
            <p:nvPr/>
          </p:nvCxnSpPr>
          <p:spPr>
            <a:xfrm flipV="1">
              <a:off x="3332117" y="3496903"/>
              <a:ext cx="351501" cy="1"/>
            </a:xfrm>
            <a:prstGeom prst="straightConnector1">
              <a:avLst/>
            </a:prstGeom>
            <a:ln w="28575">
              <a:solidFill>
                <a:srgbClr val="FF7828"/>
              </a:solidFill>
              <a:tailEnd type="triangle"/>
            </a:ln>
          </p:spPr>
          <p:style>
            <a:lnRef idx="1">
              <a:schemeClr val="accent1"/>
            </a:lnRef>
            <a:fillRef idx="0">
              <a:schemeClr val="accent1"/>
            </a:fillRef>
            <a:effectRef idx="0">
              <a:schemeClr val="accent1"/>
            </a:effectRef>
            <a:fontRef idx="minor">
              <a:schemeClr val="tx1"/>
            </a:fontRef>
          </p:style>
        </p:cxnSp>
        <p:cxnSp>
          <p:nvCxnSpPr>
            <p:cNvPr id="48" name="Conector recto de flecha 47"/>
            <p:cNvCxnSpPr>
              <a:stCxn id="15" idx="2"/>
            </p:cNvCxnSpPr>
            <p:nvPr/>
          </p:nvCxnSpPr>
          <p:spPr>
            <a:xfrm flipH="1">
              <a:off x="4571999" y="2166046"/>
              <a:ext cx="522515" cy="1113698"/>
            </a:xfrm>
            <a:prstGeom prst="straightConnector1">
              <a:avLst/>
            </a:prstGeom>
            <a:ln w="28575">
              <a:solidFill>
                <a:srgbClr val="FF7828"/>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51" name="Rectángulo redondeado 50"/>
            <p:cNvSpPr/>
            <p:nvPr/>
          </p:nvSpPr>
          <p:spPr>
            <a:xfrm>
              <a:off x="1351204" y="3760007"/>
              <a:ext cx="1639046" cy="383693"/>
            </a:xfrm>
            <a:prstGeom prst="roundRect">
              <a:avLst/>
            </a:prstGeom>
            <a:solidFill>
              <a:srgbClr val="00B1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sz="1400" b="1" dirty="0">
                  <a:solidFill>
                    <a:srgbClr val="FFFFFF"/>
                  </a:solidFill>
                  <a:latin typeface="Calibri" charset="0"/>
                  <a:ea typeface="Calibri" charset="0"/>
                  <a:cs typeface="Calibri" charset="0"/>
                </a:rPr>
                <a:t>Actividades</a:t>
              </a:r>
            </a:p>
          </p:txBody>
        </p:sp>
        <p:sp>
          <p:nvSpPr>
            <p:cNvPr id="52" name="Rectángulo redondeado 51"/>
            <p:cNvSpPr/>
            <p:nvPr/>
          </p:nvSpPr>
          <p:spPr>
            <a:xfrm>
              <a:off x="6165477" y="3760007"/>
              <a:ext cx="1639046" cy="383693"/>
            </a:xfrm>
            <a:prstGeom prst="roundRect">
              <a:avLst/>
            </a:prstGeom>
            <a:solidFill>
              <a:srgbClr val="00B1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sz="1400" b="1">
                  <a:solidFill>
                    <a:srgbClr val="FFFFFF"/>
                  </a:solidFill>
                  <a:latin typeface="Calibri" charset="0"/>
                  <a:ea typeface="Calibri" charset="0"/>
                  <a:cs typeface="Calibri" charset="0"/>
                </a:rPr>
                <a:t>Características</a:t>
              </a:r>
              <a:endParaRPr lang="es-PE" sz="1400" b="1" dirty="0">
                <a:solidFill>
                  <a:srgbClr val="FFFFFF"/>
                </a:solidFill>
                <a:latin typeface="Calibri" charset="0"/>
                <a:ea typeface="Calibri" charset="0"/>
                <a:cs typeface="Calibri" charset="0"/>
              </a:endParaRPr>
            </a:p>
          </p:txBody>
        </p:sp>
        <p:sp>
          <p:nvSpPr>
            <p:cNvPr id="58" name="Rectángulo redondeado 57"/>
            <p:cNvSpPr/>
            <p:nvPr/>
          </p:nvSpPr>
          <p:spPr>
            <a:xfrm>
              <a:off x="2758961" y="4211660"/>
              <a:ext cx="1639046" cy="483061"/>
            </a:xfrm>
            <a:prstGeom prst="roundRect">
              <a:avLst/>
            </a:prstGeom>
            <a:solidFill>
              <a:srgbClr val="80AC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80000"/>
                </a:lnSpc>
              </a:pPr>
              <a:r>
                <a:rPr lang="es-PE" sz="1400" dirty="0">
                  <a:solidFill>
                    <a:srgbClr val="FFFFFF"/>
                  </a:solidFill>
                  <a:latin typeface="Calibri" charset="0"/>
                  <a:ea typeface="Calibri" charset="0"/>
                  <a:cs typeface="Calibri" charset="0"/>
                </a:rPr>
                <a:t>Diagrama </a:t>
              </a:r>
              <a:br>
                <a:rPr lang="es-PE" sz="1400" dirty="0">
                  <a:solidFill>
                    <a:srgbClr val="FFFFFF"/>
                  </a:solidFill>
                  <a:latin typeface="Calibri" charset="0"/>
                  <a:ea typeface="Calibri" charset="0"/>
                  <a:cs typeface="Calibri" charset="0"/>
                </a:rPr>
              </a:br>
              <a:r>
                <a:rPr lang="es-PE" sz="1400" dirty="0">
                  <a:solidFill>
                    <a:srgbClr val="FFFFFF"/>
                  </a:solidFill>
                  <a:latin typeface="Calibri" charset="0"/>
                  <a:ea typeface="Calibri" charset="0"/>
                  <a:cs typeface="Calibri" charset="0"/>
                </a:rPr>
                <a:t>de proceso</a:t>
              </a:r>
            </a:p>
          </p:txBody>
        </p:sp>
        <p:sp>
          <p:nvSpPr>
            <p:cNvPr id="59" name="Rectángulo redondeado 58"/>
            <p:cNvSpPr/>
            <p:nvPr/>
          </p:nvSpPr>
          <p:spPr>
            <a:xfrm>
              <a:off x="4798837" y="4211660"/>
              <a:ext cx="1639046" cy="483061"/>
            </a:xfrm>
            <a:prstGeom prst="roundRect">
              <a:avLst/>
            </a:prstGeom>
            <a:solidFill>
              <a:srgbClr val="80AC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80000"/>
                </a:lnSpc>
              </a:pPr>
              <a:r>
                <a:rPr lang="es-PE" sz="1400" dirty="0">
                  <a:solidFill>
                    <a:srgbClr val="FFFFFF"/>
                  </a:solidFill>
                  <a:latin typeface="Calibri" charset="0"/>
                  <a:ea typeface="Calibri" charset="0"/>
                  <a:cs typeface="Calibri" charset="0"/>
                </a:rPr>
                <a:t>Ficha </a:t>
              </a:r>
              <a:br>
                <a:rPr lang="es-PE" sz="1400" dirty="0">
                  <a:solidFill>
                    <a:srgbClr val="FFFFFF"/>
                  </a:solidFill>
                  <a:latin typeface="Calibri" charset="0"/>
                  <a:ea typeface="Calibri" charset="0"/>
                  <a:cs typeface="Calibri" charset="0"/>
                </a:rPr>
              </a:br>
              <a:r>
                <a:rPr lang="es-PE" sz="1400" dirty="0">
                  <a:solidFill>
                    <a:srgbClr val="FFFFFF"/>
                  </a:solidFill>
                  <a:latin typeface="Calibri" charset="0"/>
                  <a:ea typeface="Calibri" charset="0"/>
                  <a:cs typeface="Calibri" charset="0"/>
                </a:rPr>
                <a:t>de proceso</a:t>
              </a:r>
            </a:p>
          </p:txBody>
        </p:sp>
        <p:sp>
          <p:nvSpPr>
            <p:cNvPr id="60" name="Rectángulo redondeado 59"/>
            <p:cNvSpPr/>
            <p:nvPr/>
          </p:nvSpPr>
          <p:spPr>
            <a:xfrm>
              <a:off x="1351203" y="4776687"/>
              <a:ext cx="3019149" cy="958317"/>
            </a:xfrm>
            <a:prstGeom prst="roundRect">
              <a:avLst>
                <a:gd name="adj" fmla="val 9181"/>
              </a:avLst>
            </a:prstGeom>
            <a:solidFill>
              <a:srgbClr val="00B1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sz="1300" dirty="0">
                  <a:solidFill>
                    <a:srgbClr val="FFFFFF"/>
                  </a:solidFill>
                  <a:latin typeface="Calibri" charset="0"/>
                  <a:ea typeface="Calibri" charset="0"/>
                  <a:cs typeface="Calibri" charset="0"/>
                </a:rPr>
                <a:t>¿Qué actividades se realizan?</a:t>
              </a:r>
            </a:p>
            <a:p>
              <a:pPr algn="ctr"/>
              <a:r>
                <a:rPr lang="es-PE" sz="1300" dirty="0">
                  <a:solidFill>
                    <a:srgbClr val="FFFFFF"/>
                  </a:solidFill>
                  <a:latin typeface="Calibri" charset="0"/>
                  <a:ea typeface="Calibri" charset="0"/>
                  <a:cs typeface="Calibri" charset="0"/>
                </a:rPr>
                <a:t>¿Quién realiza las actividades?</a:t>
              </a:r>
            </a:p>
            <a:p>
              <a:pPr algn="ctr"/>
              <a:r>
                <a:rPr lang="es-PE" sz="1300" dirty="0">
                  <a:solidFill>
                    <a:srgbClr val="FFFFFF"/>
                  </a:solidFill>
                  <a:latin typeface="Calibri" charset="0"/>
                  <a:ea typeface="Calibri" charset="0"/>
                  <a:cs typeface="Calibri" charset="0"/>
                </a:rPr>
                <a:t>¿Cómo se realizan las actividades?</a:t>
              </a:r>
            </a:p>
          </p:txBody>
        </p:sp>
        <p:sp>
          <p:nvSpPr>
            <p:cNvPr id="93" name="Rectángulo redondeado 92"/>
            <p:cNvSpPr/>
            <p:nvPr/>
          </p:nvSpPr>
          <p:spPr>
            <a:xfrm>
              <a:off x="4785375" y="4776687"/>
              <a:ext cx="3019149" cy="958317"/>
            </a:xfrm>
            <a:prstGeom prst="roundRect">
              <a:avLst>
                <a:gd name="adj" fmla="val 9181"/>
              </a:avLst>
            </a:prstGeom>
            <a:solidFill>
              <a:srgbClr val="00B1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sz="1300" dirty="0">
                  <a:solidFill>
                    <a:srgbClr val="FFFFFF"/>
                  </a:solidFill>
                  <a:latin typeface="Calibri" charset="0"/>
                  <a:ea typeface="Calibri" charset="0"/>
                  <a:cs typeface="Calibri" charset="0"/>
                </a:rPr>
                <a:t>¿Cómo es el proceso?</a:t>
              </a:r>
            </a:p>
            <a:p>
              <a:pPr algn="ctr"/>
              <a:r>
                <a:rPr lang="es-PE" sz="1300" dirty="0">
                  <a:solidFill>
                    <a:srgbClr val="FFFFFF"/>
                  </a:solidFill>
                  <a:latin typeface="Calibri" charset="0"/>
                  <a:ea typeface="Calibri" charset="0"/>
                  <a:cs typeface="Calibri" charset="0"/>
                </a:rPr>
                <a:t>¿Cuál es su propósito?</a:t>
              </a:r>
            </a:p>
            <a:p>
              <a:pPr algn="ctr"/>
              <a:r>
                <a:rPr lang="es-PE" sz="1300" dirty="0">
                  <a:solidFill>
                    <a:srgbClr val="FFFFFF"/>
                  </a:solidFill>
                  <a:latin typeface="Calibri" charset="0"/>
                  <a:ea typeface="Calibri" charset="0"/>
                  <a:cs typeface="Calibri" charset="0"/>
                </a:rPr>
                <a:t>¿Cuáles son sus entradas y salidas?</a:t>
              </a:r>
            </a:p>
          </p:txBody>
        </p:sp>
      </p:grpSp>
      <p:cxnSp>
        <p:nvCxnSpPr>
          <p:cNvPr id="95" name="Conector angular 94"/>
          <p:cNvCxnSpPr>
            <a:stCxn id="104" idx="0"/>
            <a:endCxn id="103" idx="0"/>
          </p:cNvCxnSpPr>
          <p:nvPr/>
        </p:nvCxnSpPr>
        <p:spPr>
          <a:xfrm rot="16200000" flipH="1">
            <a:off x="4561996" y="2565392"/>
            <a:ext cx="11792" cy="2406602"/>
          </a:xfrm>
          <a:prstGeom prst="bentConnector3">
            <a:avLst>
              <a:gd name="adj1" fmla="val -1938602"/>
            </a:avLst>
          </a:prstGeom>
          <a:ln w="28575">
            <a:solidFill>
              <a:srgbClr val="00B1C3"/>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103" name="Rectángulo 102"/>
          <p:cNvSpPr/>
          <p:nvPr/>
        </p:nvSpPr>
        <p:spPr>
          <a:xfrm>
            <a:off x="5705052" y="3774589"/>
            <a:ext cx="132282" cy="1105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04" name="Rectángulo 103"/>
          <p:cNvSpPr/>
          <p:nvPr/>
        </p:nvSpPr>
        <p:spPr>
          <a:xfrm>
            <a:off x="3298450" y="3762797"/>
            <a:ext cx="132282" cy="1105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Tree>
    <p:extLst>
      <p:ext uri="{BB962C8B-B14F-4D97-AF65-F5344CB8AC3E}">
        <p14:creationId xmlns:p14="http://schemas.microsoft.com/office/powerpoint/2010/main" val="20428664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ángulo 9"/>
          <p:cNvSpPr/>
          <p:nvPr/>
        </p:nvSpPr>
        <p:spPr>
          <a:xfrm>
            <a:off x="0" y="0"/>
            <a:ext cx="9144000" cy="5715000"/>
          </a:xfrm>
          <a:prstGeom prst="rect">
            <a:avLst/>
          </a:prstGeom>
          <a:solidFill>
            <a:srgbClr val="8087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18" name="CuadroTexto 17">
            <a:extLst>
              <a:ext uri="{FF2B5EF4-FFF2-40B4-BE49-F238E27FC236}">
                <a16:creationId xmlns:a16="http://schemas.microsoft.com/office/drawing/2014/main" id="{F58EABDC-EE9F-6D4B-8493-73E3A05BE100}"/>
              </a:ext>
            </a:extLst>
          </p:cNvPr>
          <p:cNvSpPr txBox="1"/>
          <p:nvPr/>
        </p:nvSpPr>
        <p:spPr>
          <a:xfrm>
            <a:off x="1008063" y="3169972"/>
            <a:ext cx="5993558" cy="1046440"/>
          </a:xfrm>
          <a:prstGeom prst="rect">
            <a:avLst/>
          </a:prstGeom>
          <a:noFill/>
        </p:spPr>
        <p:txBody>
          <a:bodyPr wrap="square" lIns="0" tIns="0" rIns="0" bIns="0" rtlCol="0">
            <a:spAutoFit/>
          </a:bodyPr>
          <a:lstStyle/>
          <a:p>
            <a:pPr>
              <a:lnSpc>
                <a:spcPct val="90000"/>
              </a:lnSpc>
              <a:spcBef>
                <a:spcPts val="1000"/>
              </a:spcBef>
              <a:defRPr/>
            </a:pPr>
            <a:r>
              <a:rPr lang="es-PE" sz="2800" dirty="0">
                <a:solidFill>
                  <a:schemeClr val="bg1"/>
                </a:solidFill>
                <a:latin typeface="Graphik Regular" charset="0"/>
                <a:ea typeface="Graphik Regular" charset="0"/>
                <a:cs typeface="Graphik Regular" charset="0"/>
              </a:rPr>
              <a:t>DIAGRAMA</a:t>
            </a:r>
            <a:br>
              <a:rPr lang="es-PE" sz="2800" b="1" dirty="0">
                <a:solidFill>
                  <a:schemeClr val="bg1"/>
                </a:solidFill>
                <a:latin typeface="Calibri"/>
                <a:cs typeface="Calibri"/>
              </a:rPr>
            </a:br>
            <a:r>
              <a:rPr lang="es-PE" sz="2800" b="1" dirty="0">
                <a:solidFill>
                  <a:schemeClr val="bg1"/>
                </a:solidFill>
                <a:latin typeface="Graphik Bold" charset="0"/>
                <a:ea typeface="Graphik Bold" charset="0"/>
                <a:cs typeface="Graphik Bold" charset="0"/>
              </a:rPr>
              <a:t>DE PROCESO</a:t>
            </a:r>
          </a:p>
          <a:p>
            <a:pPr>
              <a:lnSpc>
                <a:spcPct val="110000"/>
              </a:lnSpc>
              <a:defRPr/>
            </a:pPr>
            <a:endParaRPr lang="es-ES" sz="1600" dirty="0">
              <a:solidFill>
                <a:schemeClr val="bg1"/>
              </a:solidFill>
              <a:cs typeface="Calibri"/>
            </a:endParaRPr>
          </a:p>
        </p:txBody>
      </p:sp>
      <p:pic>
        <p:nvPicPr>
          <p:cNvPr id="19" name="Imagen 18">
            <a:extLst>
              <a:ext uri="{FF2B5EF4-FFF2-40B4-BE49-F238E27FC236}">
                <a16:creationId xmlns:a16="http://schemas.microsoft.com/office/drawing/2014/main" id="{2E011318-DF6A-E443-82C0-13421C5F2D5E}"/>
              </a:ext>
            </a:extLst>
          </p:cNvPr>
          <p:cNvPicPr>
            <a:picLocks noChangeAspect="1"/>
          </p:cNvPicPr>
          <p:nvPr/>
        </p:nvPicPr>
        <p:blipFill>
          <a:blip r:embed="rId3"/>
          <a:stretch>
            <a:fillRect/>
          </a:stretch>
        </p:blipFill>
        <p:spPr>
          <a:xfrm>
            <a:off x="1008063" y="2869612"/>
            <a:ext cx="195423" cy="201256"/>
          </a:xfrm>
          <a:prstGeom prst="rect">
            <a:avLst/>
          </a:prstGeom>
        </p:spPr>
      </p:pic>
    </p:spTree>
    <p:extLst>
      <p:ext uri="{BB962C8B-B14F-4D97-AF65-F5344CB8AC3E}">
        <p14:creationId xmlns:p14="http://schemas.microsoft.com/office/powerpoint/2010/main" val="4003630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5"/>
          <p:cNvSpPr/>
          <p:nvPr/>
        </p:nvSpPr>
        <p:spPr>
          <a:xfrm>
            <a:off x="503238" y="377440"/>
            <a:ext cx="2430462"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s-PE" sz="1000" dirty="0">
                <a:solidFill>
                  <a:schemeClr val="bg1">
                    <a:lumMod val="65000"/>
                  </a:schemeClr>
                </a:solidFill>
                <a:latin typeface="Calibri" charset="0"/>
                <a:ea typeface="Calibri" charset="0"/>
                <a:cs typeface="Calibri" charset="0"/>
              </a:rPr>
              <a:t>LA DESCRIPCIÓN DE LOS PROCESOS</a:t>
            </a:r>
          </a:p>
        </p:txBody>
      </p:sp>
      <p:sp>
        <p:nvSpPr>
          <p:cNvPr id="3" name="object 7"/>
          <p:cNvSpPr txBox="1"/>
          <p:nvPr/>
        </p:nvSpPr>
        <p:spPr>
          <a:xfrm>
            <a:off x="503238" y="912813"/>
            <a:ext cx="4595235" cy="3939540"/>
          </a:xfrm>
          <a:prstGeom prst="rect">
            <a:avLst/>
          </a:prstGeom>
        </p:spPr>
        <p:txBody>
          <a:bodyPr vert="horz" wrap="square" lIns="0" tIns="0" rIns="0" bIns="0" rtlCol="0">
            <a:spAutoFit/>
          </a:bodyPr>
          <a:lstStyle/>
          <a:p>
            <a:pPr marL="180000" indent="-168275" algn="just">
              <a:buSzPct val="100000"/>
              <a:buFont typeface="Arial"/>
              <a:buChar char="•"/>
              <a:tabLst>
                <a:tab pos="121285" algn="l"/>
              </a:tabLst>
            </a:pPr>
            <a:r>
              <a:rPr lang="es-ES_tradnl" sz="1600" spc="-10" dirty="0">
                <a:latin typeface="Calibri" charset="0"/>
                <a:ea typeface="Calibri" charset="0"/>
                <a:cs typeface="Calibri" charset="0"/>
              </a:rPr>
              <a:t>La descripción de las actividades de un proceso se puede realizar mediante un diagrama, donde se representan las  actividades y la interacción que existe entre ellas.</a:t>
            </a:r>
          </a:p>
          <a:p>
            <a:pPr marL="180000" indent="-168275" algn="just">
              <a:buSzPct val="100000"/>
              <a:buFont typeface="Arial"/>
              <a:buChar char="•"/>
              <a:tabLst>
                <a:tab pos="121285" algn="l"/>
              </a:tabLst>
            </a:pPr>
            <a:endParaRPr lang="es-ES_tradnl" sz="1600" spc="-10" dirty="0">
              <a:latin typeface="Calibri" charset="0"/>
              <a:ea typeface="Calibri" charset="0"/>
              <a:cs typeface="Calibri" charset="0"/>
            </a:endParaRPr>
          </a:p>
          <a:p>
            <a:pPr marL="180000" indent="-168275" algn="just">
              <a:buSzPct val="100000"/>
              <a:buFont typeface="Arial"/>
              <a:buChar char="•"/>
              <a:tabLst>
                <a:tab pos="121285" algn="l"/>
              </a:tabLst>
            </a:pPr>
            <a:r>
              <a:rPr lang="es-ES_tradnl" sz="1600" spc="-10" dirty="0">
                <a:latin typeface="Calibri" charset="0"/>
                <a:ea typeface="Calibri" charset="0"/>
                <a:cs typeface="Calibri" charset="0"/>
              </a:rPr>
              <a:t>Estos diagramas facilitan la interpretación de las actividades en su conjunto, ya que permiten una percepción visual del flujo, incluyendo las entradas y salidas.</a:t>
            </a:r>
          </a:p>
          <a:p>
            <a:pPr marL="180000" indent="-168275" algn="just">
              <a:buSzPct val="100000"/>
              <a:buFont typeface="Arial"/>
              <a:buChar char="•"/>
              <a:tabLst>
                <a:tab pos="121285" algn="l"/>
              </a:tabLst>
            </a:pPr>
            <a:endParaRPr lang="es-ES_tradnl" sz="1600" spc="-10" dirty="0">
              <a:latin typeface="Calibri" charset="0"/>
              <a:ea typeface="Calibri" charset="0"/>
              <a:cs typeface="Calibri" charset="0"/>
            </a:endParaRPr>
          </a:p>
          <a:p>
            <a:pPr marL="180000" indent="-168275" algn="just">
              <a:buSzPct val="100000"/>
              <a:buFont typeface="Arial"/>
              <a:buChar char="•"/>
              <a:tabLst>
                <a:tab pos="121285" algn="l"/>
              </a:tabLst>
            </a:pPr>
            <a:r>
              <a:rPr lang="es-ES_tradnl" sz="1600" spc="-10" dirty="0">
                <a:latin typeface="Calibri" charset="0"/>
                <a:ea typeface="Calibri" charset="0"/>
                <a:cs typeface="Calibri" charset="0"/>
              </a:rPr>
              <a:t>Estos diagramas permiten recoger la relación entre las actividades y los responsables de su ejecución.</a:t>
            </a:r>
          </a:p>
          <a:p>
            <a:pPr marL="180000" indent="-168275" algn="just">
              <a:buSzPct val="100000"/>
              <a:buFont typeface="Arial"/>
              <a:buChar char="•"/>
              <a:tabLst>
                <a:tab pos="121285" algn="l"/>
              </a:tabLst>
            </a:pPr>
            <a:endParaRPr lang="es-ES_tradnl" sz="1600" spc="-10" dirty="0">
              <a:latin typeface="Calibri" charset="0"/>
              <a:ea typeface="Calibri" charset="0"/>
              <a:cs typeface="Calibri" charset="0"/>
            </a:endParaRPr>
          </a:p>
          <a:p>
            <a:pPr marL="180000" indent="-168275" algn="just">
              <a:buSzPct val="100000"/>
              <a:buFont typeface="Arial"/>
              <a:buChar char="•"/>
              <a:tabLst>
                <a:tab pos="121285" algn="l"/>
              </a:tabLst>
            </a:pPr>
            <a:r>
              <a:rPr lang="es-ES_tradnl" sz="1600" spc="-10" dirty="0">
                <a:latin typeface="Calibri" charset="0"/>
                <a:ea typeface="Calibri" charset="0"/>
                <a:cs typeface="Calibri" charset="0"/>
              </a:rPr>
              <a:t>Se trata de un esquema “Quién-qué”, donde en la columna “quién” aparecen los responsables y en la columna “Qué” aparecen las actividades.</a:t>
            </a:r>
          </a:p>
        </p:txBody>
      </p:sp>
      <p:pic>
        <p:nvPicPr>
          <p:cNvPr id="4" name="Imagen 3" descr="shutterstock_332573204.jp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32603" y="3218155"/>
            <a:ext cx="2889361" cy="2015833"/>
          </a:xfrm>
          <a:prstGeom prst="rect">
            <a:avLst/>
          </a:prstGeom>
        </p:spPr>
      </p:pic>
      <p:pic>
        <p:nvPicPr>
          <p:cNvPr id="5" name="Imagen 4" descr="shutterstock_125338148.jpg"/>
          <p:cNvPicPr>
            <a:picLocks noChangeAspect="1"/>
          </p:cNvPicPr>
          <p:nvPr/>
        </p:nvPicPr>
        <p:blipFill rotWithShape="1">
          <a:blip r:embed="rId4" cstate="print">
            <a:extLst>
              <a:ext uri="{28A0092B-C50C-407E-A947-70E740481C1C}">
                <a14:useLocalDpi xmlns:a14="http://schemas.microsoft.com/office/drawing/2010/main" val="0"/>
              </a:ext>
            </a:extLst>
          </a:blip>
          <a:srcRect l="10501" t="15266" r="8648" b="17204"/>
          <a:stretch/>
        </p:blipFill>
        <p:spPr>
          <a:xfrm>
            <a:off x="5432603" y="912813"/>
            <a:ext cx="2889361" cy="1819353"/>
          </a:xfrm>
          <a:prstGeom prst="rect">
            <a:avLst/>
          </a:prstGeom>
        </p:spPr>
      </p:pic>
      <p:sp>
        <p:nvSpPr>
          <p:cNvPr id="10" name="Flecha abajo 9"/>
          <p:cNvSpPr/>
          <p:nvPr/>
        </p:nvSpPr>
        <p:spPr>
          <a:xfrm>
            <a:off x="6680041" y="2712762"/>
            <a:ext cx="609918" cy="524797"/>
          </a:xfrm>
          <a:prstGeom prst="downArrow">
            <a:avLst/>
          </a:prstGeom>
          <a:solidFill>
            <a:srgbClr val="FF7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Tree>
    <p:extLst>
      <p:ext uri="{BB962C8B-B14F-4D97-AF65-F5344CB8AC3E}">
        <p14:creationId xmlns:p14="http://schemas.microsoft.com/office/powerpoint/2010/main" val="3341002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5"/>
          <p:cNvSpPr/>
          <p:nvPr/>
        </p:nvSpPr>
        <p:spPr>
          <a:xfrm>
            <a:off x="503238" y="377440"/>
            <a:ext cx="2430462"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s-PE" sz="1000" dirty="0">
                <a:solidFill>
                  <a:schemeClr val="bg1">
                    <a:lumMod val="65000"/>
                  </a:schemeClr>
                </a:solidFill>
                <a:latin typeface="Calibri" charset="0"/>
                <a:ea typeface="Calibri" charset="0"/>
                <a:cs typeface="Calibri" charset="0"/>
              </a:rPr>
              <a:t>DIAGRAMA DE PROCESOS</a:t>
            </a:r>
          </a:p>
        </p:txBody>
      </p:sp>
      <p:sp>
        <p:nvSpPr>
          <p:cNvPr id="4" name="Proceso 3"/>
          <p:cNvSpPr/>
          <p:nvPr/>
        </p:nvSpPr>
        <p:spPr>
          <a:xfrm>
            <a:off x="1063724" y="1669719"/>
            <a:ext cx="1584176" cy="576064"/>
          </a:xfrm>
          <a:prstGeom prst="flowChartProcess">
            <a:avLst/>
          </a:prstGeom>
          <a:solidFill>
            <a:srgbClr val="00B1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dirty="0"/>
              <a:t>Actividad</a:t>
            </a:r>
            <a:endParaRPr lang="es-PE" dirty="0"/>
          </a:p>
        </p:txBody>
      </p:sp>
      <p:sp>
        <p:nvSpPr>
          <p:cNvPr id="5" name="Decisión 4"/>
          <p:cNvSpPr/>
          <p:nvPr/>
        </p:nvSpPr>
        <p:spPr>
          <a:xfrm>
            <a:off x="928255" y="2456352"/>
            <a:ext cx="1750926" cy="827172"/>
          </a:xfrm>
          <a:prstGeom prst="flowChartDecision">
            <a:avLst/>
          </a:prstGeom>
          <a:solidFill>
            <a:srgbClr val="00B1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dirty="0"/>
              <a:t>Decisión</a:t>
            </a:r>
            <a:endParaRPr lang="es-PE" sz="1200" dirty="0"/>
          </a:p>
        </p:txBody>
      </p:sp>
      <p:cxnSp>
        <p:nvCxnSpPr>
          <p:cNvPr id="6" name="Conector recto de flecha 5"/>
          <p:cNvCxnSpPr/>
          <p:nvPr/>
        </p:nvCxnSpPr>
        <p:spPr>
          <a:xfrm>
            <a:off x="1305376" y="3426482"/>
            <a:ext cx="1224136" cy="0"/>
          </a:xfrm>
          <a:prstGeom prst="straightConnector1">
            <a:avLst/>
          </a:prstGeom>
          <a:ln w="57150">
            <a:solidFill>
              <a:srgbClr val="00B1C3"/>
            </a:solidFill>
            <a:tailEnd type="triangle"/>
          </a:ln>
        </p:spPr>
        <p:style>
          <a:lnRef idx="1">
            <a:schemeClr val="accent1"/>
          </a:lnRef>
          <a:fillRef idx="0">
            <a:schemeClr val="accent1"/>
          </a:fillRef>
          <a:effectRef idx="0">
            <a:schemeClr val="accent1"/>
          </a:effectRef>
          <a:fontRef idx="minor">
            <a:schemeClr val="tx1"/>
          </a:fontRef>
        </p:style>
      </p:cxnSp>
      <p:sp>
        <p:nvSpPr>
          <p:cNvPr id="7" name="Documento 6"/>
          <p:cNvSpPr/>
          <p:nvPr/>
        </p:nvSpPr>
        <p:spPr>
          <a:xfrm>
            <a:off x="1279748" y="3781681"/>
            <a:ext cx="1152128" cy="648072"/>
          </a:xfrm>
          <a:prstGeom prst="flowChartDocument">
            <a:avLst/>
          </a:prstGeom>
          <a:solidFill>
            <a:srgbClr val="00B1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dirty="0"/>
              <a:t>Documento</a:t>
            </a:r>
            <a:endParaRPr lang="es-PE" sz="1400" dirty="0"/>
          </a:p>
        </p:txBody>
      </p:sp>
      <p:sp>
        <p:nvSpPr>
          <p:cNvPr id="8" name="Disco magnético 7"/>
          <p:cNvSpPr/>
          <p:nvPr/>
        </p:nvSpPr>
        <p:spPr>
          <a:xfrm>
            <a:off x="1184550" y="4694575"/>
            <a:ext cx="1393780" cy="535612"/>
          </a:xfrm>
          <a:prstGeom prst="flowChartMagneticDisk">
            <a:avLst/>
          </a:prstGeom>
          <a:solidFill>
            <a:srgbClr val="00B1C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dirty="0"/>
              <a:t>Base de datos</a:t>
            </a:r>
            <a:endParaRPr lang="es-PE" sz="1400" dirty="0"/>
          </a:p>
        </p:txBody>
      </p:sp>
      <p:sp>
        <p:nvSpPr>
          <p:cNvPr id="9" name="CuadroTexto 8"/>
          <p:cNvSpPr txBox="1"/>
          <p:nvPr/>
        </p:nvSpPr>
        <p:spPr>
          <a:xfrm>
            <a:off x="2933701" y="928382"/>
            <a:ext cx="4984475" cy="492443"/>
          </a:xfrm>
          <a:prstGeom prst="rect">
            <a:avLst/>
          </a:prstGeom>
          <a:noFill/>
        </p:spPr>
        <p:txBody>
          <a:bodyPr wrap="square" lIns="0" tIns="0" rIns="0" bIns="0" rtlCol="0">
            <a:spAutoFit/>
          </a:bodyPr>
          <a:lstStyle/>
          <a:p>
            <a:pPr>
              <a:spcAft>
                <a:spcPts val="1800"/>
              </a:spcAft>
            </a:pPr>
            <a:r>
              <a:rPr lang="es-PE" sz="1600" dirty="0">
                <a:latin typeface="Calibri" charset="0"/>
                <a:ea typeface="Calibri" charset="0"/>
                <a:cs typeface="Calibri" charset="0"/>
              </a:rPr>
              <a:t>Se emplea para expresar el comienzo o el fin de un conjunto de actividades.</a:t>
            </a:r>
          </a:p>
        </p:txBody>
      </p:sp>
      <p:sp>
        <p:nvSpPr>
          <p:cNvPr id="10" name="CuadroTexto 9"/>
          <p:cNvSpPr txBox="1"/>
          <p:nvPr/>
        </p:nvSpPr>
        <p:spPr>
          <a:xfrm>
            <a:off x="2933701" y="1834640"/>
            <a:ext cx="4169607" cy="246221"/>
          </a:xfrm>
          <a:prstGeom prst="rect">
            <a:avLst/>
          </a:prstGeom>
          <a:noFill/>
        </p:spPr>
        <p:txBody>
          <a:bodyPr wrap="square" lIns="0" tIns="0" rIns="0" bIns="0" rtlCol="0">
            <a:spAutoFit/>
          </a:bodyPr>
          <a:lstStyle/>
          <a:p>
            <a:r>
              <a:rPr lang="es-PE" sz="1600">
                <a:latin typeface="Calibri" charset="0"/>
                <a:ea typeface="Calibri" charset="0"/>
                <a:cs typeface="Calibri" charset="0"/>
              </a:rPr>
              <a:t>Se emplea para representar una actividad.</a:t>
            </a:r>
            <a:endParaRPr lang="es-PE" sz="1600" dirty="0">
              <a:latin typeface="Calibri" charset="0"/>
              <a:ea typeface="Calibri" charset="0"/>
              <a:cs typeface="Calibri" charset="0"/>
            </a:endParaRPr>
          </a:p>
        </p:txBody>
      </p:sp>
      <p:sp>
        <p:nvSpPr>
          <p:cNvPr id="11" name="CuadroTexto 10"/>
          <p:cNvSpPr txBox="1"/>
          <p:nvPr/>
        </p:nvSpPr>
        <p:spPr>
          <a:xfrm>
            <a:off x="2933701" y="2494676"/>
            <a:ext cx="4984475" cy="492443"/>
          </a:xfrm>
          <a:prstGeom prst="rect">
            <a:avLst/>
          </a:prstGeom>
          <a:noFill/>
        </p:spPr>
        <p:txBody>
          <a:bodyPr wrap="square" lIns="0" tIns="0" rIns="0" bIns="0" rtlCol="0">
            <a:spAutoFit/>
          </a:bodyPr>
          <a:lstStyle/>
          <a:p>
            <a:r>
              <a:rPr lang="es-PE" sz="1600" dirty="0">
                <a:latin typeface="Calibri" charset="0"/>
                <a:ea typeface="Calibri" charset="0"/>
                <a:cs typeface="Calibri" charset="0"/>
              </a:rPr>
              <a:t>Representa una decisión. Las salidas suelen tener al menos dos flechas (opciones).</a:t>
            </a:r>
          </a:p>
        </p:txBody>
      </p:sp>
      <p:sp>
        <p:nvSpPr>
          <p:cNvPr id="12" name="CuadroTexto 11"/>
          <p:cNvSpPr txBox="1"/>
          <p:nvPr/>
        </p:nvSpPr>
        <p:spPr>
          <a:xfrm>
            <a:off x="2933700" y="3180260"/>
            <a:ext cx="4984476" cy="492443"/>
          </a:xfrm>
          <a:prstGeom prst="rect">
            <a:avLst/>
          </a:prstGeom>
          <a:noFill/>
        </p:spPr>
        <p:txBody>
          <a:bodyPr wrap="square" lIns="0" tIns="0" rIns="0" bIns="0" rtlCol="0">
            <a:spAutoFit/>
          </a:bodyPr>
          <a:lstStyle/>
          <a:p>
            <a:r>
              <a:rPr lang="es-PE" sz="1600" dirty="0">
                <a:latin typeface="Calibri" charset="0"/>
                <a:ea typeface="Calibri" charset="0"/>
                <a:cs typeface="Calibri" charset="0"/>
              </a:rPr>
              <a:t>Representan el flujo de productos, información y </a:t>
            </a:r>
            <a:br>
              <a:rPr lang="es-PE" sz="1600" dirty="0">
                <a:latin typeface="Calibri" charset="0"/>
                <a:ea typeface="Calibri" charset="0"/>
                <a:cs typeface="Calibri" charset="0"/>
              </a:rPr>
            </a:br>
            <a:r>
              <a:rPr lang="es-PE" sz="1600" dirty="0">
                <a:latin typeface="Calibri" charset="0"/>
                <a:ea typeface="Calibri" charset="0"/>
                <a:cs typeface="Calibri" charset="0"/>
              </a:rPr>
              <a:t>la secuencia en la que se ejecutan las actividades.</a:t>
            </a:r>
          </a:p>
        </p:txBody>
      </p:sp>
      <p:sp>
        <p:nvSpPr>
          <p:cNvPr id="13" name="CuadroTexto 12"/>
          <p:cNvSpPr txBox="1"/>
          <p:nvPr/>
        </p:nvSpPr>
        <p:spPr>
          <a:xfrm>
            <a:off x="2933700" y="3982606"/>
            <a:ext cx="4169607" cy="246221"/>
          </a:xfrm>
          <a:prstGeom prst="rect">
            <a:avLst/>
          </a:prstGeom>
          <a:noFill/>
        </p:spPr>
        <p:txBody>
          <a:bodyPr wrap="square" lIns="0" tIns="0" rIns="0" bIns="0" rtlCol="0">
            <a:spAutoFit/>
          </a:bodyPr>
          <a:lstStyle/>
          <a:p>
            <a:r>
              <a:rPr lang="es-PE" sz="1600" dirty="0">
                <a:latin typeface="Calibri" charset="0"/>
                <a:ea typeface="Calibri" charset="0"/>
                <a:cs typeface="Calibri" charset="0"/>
              </a:rPr>
              <a:t>Representa un documento, Ficha o informe.</a:t>
            </a:r>
          </a:p>
        </p:txBody>
      </p:sp>
      <p:sp>
        <p:nvSpPr>
          <p:cNvPr id="14" name="CuadroTexto 13"/>
          <p:cNvSpPr txBox="1"/>
          <p:nvPr/>
        </p:nvSpPr>
        <p:spPr>
          <a:xfrm>
            <a:off x="2933700" y="4648991"/>
            <a:ext cx="4984476" cy="492443"/>
          </a:xfrm>
          <a:prstGeom prst="rect">
            <a:avLst/>
          </a:prstGeom>
          <a:noFill/>
        </p:spPr>
        <p:txBody>
          <a:bodyPr wrap="square" lIns="0" tIns="0" rIns="0" bIns="0" rtlCol="0">
            <a:spAutoFit/>
          </a:bodyPr>
          <a:lstStyle/>
          <a:p>
            <a:r>
              <a:rPr lang="es-PE" sz="1600" dirty="0">
                <a:latin typeface="Calibri" charset="0"/>
                <a:ea typeface="Calibri" charset="0"/>
                <a:cs typeface="Calibri" charset="0"/>
              </a:rPr>
              <a:t>Representa una base de datos. El registro y almacenamiento de datos.</a:t>
            </a:r>
          </a:p>
        </p:txBody>
      </p:sp>
      <p:sp>
        <p:nvSpPr>
          <p:cNvPr id="15" name="Elipse 14">
            <a:extLst>
              <a:ext uri="{FF2B5EF4-FFF2-40B4-BE49-F238E27FC236}">
                <a16:creationId xmlns:a16="http://schemas.microsoft.com/office/drawing/2014/main" id="{08D5BDA0-78A6-4CE4-B02E-6BE9B3F2285A}"/>
              </a:ext>
            </a:extLst>
          </p:cNvPr>
          <p:cNvSpPr/>
          <p:nvPr/>
        </p:nvSpPr>
        <p:spPr>
          <a:xfrm>
            <a:off x="1496579" y="930567"/>
            <a:ext cx="632741" cy="526157"/>
          </a:xfrm>
          <a:prstGeom prst="ellipse">
            <a:avLst/>
          </a:prstGeom>
          <a:solidFill>
            <a:srgbClr val="00B1C3"/>
          </a:solidFill>
          <a:ln>
            <a:solidFill>
              <a:srgbClr val="00B1C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sp>
        <p:nvSpPr>
          <p:cNvPr id="16" name="CuadroTexto 15">
            <a:extLst>
              <a:ext uri="{FF2B5EF4-FFF2-40B4-BE49-F238E27FC236}">
                <a16:creationId xmlns:a16="http://schemas.microsoft.com/office/drawing/2014/main" id="{60ACFE9B-1555-4777-B02E-E4905ACD5A61}"/>
              </a:ext>
            </a:extLst>
          </p:cNvPr>
          <p:cNvSpPr txBox="1"/>
          <p:nvPr/>
        </p:nvSpPr>
        <p:spPr>
          <a:xfrm>
            <a:off x="1441788" y="1025867"/>
            <a:ext cx="742512" cy="307777"/>
          </a:xfrm>
          <a:prstGeom prst="rect">
            <a:avLst/>
          </a:prstGeom>
          <a:noFill/>
        </p:spPr>
        <p:txBody>
          <a:bodyPr wrap="none" rtlCol="0">
            <a:spAutoFit/>
          </a:bodyPr>
          <a:lstStyle/>
          <a:p>
            <a:pPr algn="ctr"/>
            <a:r>
              <a:rPr lang="es-ES" sz="1400" dirty="0">
                <a:solidFill>
                  <a:schemeClr val="bg1"/>
                </a:solidFill>
              </a:rPr>
              <a:t>Evento</a:t>
            </a:r>
          </a:p>
        </p:txBody>
      </p:sp>
    </p:spTree>
    <p:extLst>
      <p:ext uri="{BB962C8B-B14F-4D97-AF65-F5344CB8AC3E}">
        <p14:creationId xmlns:p14="http://schemas.microsoft.com/office/powerpoint/2010/main" val="158669063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1_Diseño predeterminado">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Diseño predeterminado">
      <a:majorFont>
        <a:latin typeface="Arial"/>
        <a:ea typeface=""/>
        <a:cs typeface=""/>
      </a:majorFont>
      <a:minorFont>
        <a:latin typeface="Arial"/>
        <a:ea typeface=""/>
        <a:cs typeface=""/>
      </a:minorFont>
    </a:fontScheme>
    <a:fmtScheme name="Papel">
      <a:fillStyleLst>
        <a:solidFill>
          <a:schemeClr val="phClr"/>
        </a:solidFill>
        <a:blipFill>
          <a:blip xmlns:r="http://schemas.openxmlformats.org/officeDocument/2006/relationships" r:embed="rId1">
            <a:duotone>
              <a:schemeClr val="phClr">
                <a:shade val="63000"/>
                <a:tint val="82000"/>
              </a:schemeClr>
              <a:schemeClr val="phClr">
                <a:tint val="10000"/>
                <a:satMod val="400000"/>
              </a:schemeClr>
            </a:duotone>
          </a:blip>
          <a:tile tx="0" ty="0" sx="40000" sy="40000" flip="none" algn="tl"/>
        </a:blipFill>
        <a:blipFill>
          <a:blip xmlns:r="http://schemas.openxmlformats.org/officeDocument/2006/relationships" r:embed="rId1">
            <a:duotone>
              <a:schemeClr val="phClr">
                <a:shade val="40000"/>
              </a:schemeClr>
              <a:schemeClr val="phClr">
                <a:tint val="42000"/>
              </a:schemeClr>
            </a:duotone>
          </a:blip>
          <a:tile tx="0" ty="0" sx="40000" sy="40000" flip="none" algn="tl"/>
        </a:blipFill>
      </a:fillStyleLst>
      <a:lnStyleLst>
        <a:ln w="12700" cap="flat" cmpd="sng" algn="ctr">
          <a:solidFill>
            <a:schemeClr val="phClr"/>
          </a:solidFill>
          <a:prstDash val="solid"/>
        </a:ln>
        <a:ln w="38100" cap="flat" cmpd="sng" algn="ctr">
          <a:solidFill>
            <a:schemeClr val="phClr"/>
          </a:solidFill>
          <a:prstDash val="solid"/>
        </a:ln>
        <a:ln w="63500" cap="flat" cmpd="sng" algn="ctr">
          <a:solidFill>
            <a:schemeClr val="phClr"/>
          </a:solidFill>
          <a:prstDash val="solid"/>
        </a:ln>
      </a:lnStyleLst>
      <a:effectStyleLst>
        <a:effectStyle>
          <a:effectLst>
            <a:outerShdw blurRad="95000" rotWithShape="0">
              <a:srgbClr val="000000">
                <a:alpha val="50000"/>
              </a:srgbClr>
            </a:outerShdw>
            <a:softEdge rad="12700"/>
          </a:effectLst>
        </a:effectStyle>
        <a:effectStyle>
          <a:effectLst>
            <a:outerShdw blurRad="95000" rotWithShape="0">
              <a:srgbClr val="000000">
                <a:alpha val="50000"/>
              </a:srgbClr>
            </a:outerShdw>
            <a:softEdge rad="12700"/>
          </a:effectLst>
        </a:effectStyle>
        <a:effectStyle>
          <a:effectLst>
            <a:outerShdw blurRad="95000" algn="tl" rotWithShape="0">
              <a:srgbClr val="000000">
                <a:alpha val="50000"/>
              </a:srgbClr>
            </a:outerShdw>
          </a:effectLst>
          <a:scene3d>
            <a:camera prst="orthographicFront"/>
            <a:lightRig rig="soft" dir="t">
              <a:rot lat="0" lon="0" rev="18000000"/>
            </a:lightRig>
          </a:scene3d>
          <a:sp3d prstMaterial="dkEdge">
            <a:bevelT w="73660" h="44450" prst="rible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iseño predeterminad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iseño predeterminado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iseño predeterminado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iseño predeterminado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iseño predeterminado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iseño predeterminado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iseño predeterminado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iseño predeterminado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iseño predeterminado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iseño predeterminado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iseño predeterminado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iseño predeterminado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21706</TotalTime>
  <Words>3448</Words>
  <Application>Microsoft Office PowerPoint</Application>
  <PresentationFormat>Presentación en pantalla (16:10)</PresentationFormat>
  <Paragraphs>439</Paragraphs>
  <Slides>37</Slides>
  <Notes>29</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37</vt:i4>
      </vt:variant>
    </vt:vector>
  </HeadingPairs>
  <TitlesOfParts>
    <vt:vector size="44" baseType="lpstr">
      <vt:lpstr>Arial</vt:lpstr>
      <vt:lpstr>Calibri</vt:lpstr>
      <vt:lpstr>Graphik Bold</vt:lpstr>
      <vt:lpstr>Graphik Medium</vt:lpstr>
      <vt:lpstr>Graphik Regular</vt:lpstr>
      <vt:lpstr>Wingdings</vt:lpstr>
      <vt:lpstr>1_Diseño predeterminado</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Isil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Diapositiva 1</dc:title>
  <dc:creator>Isil</dc:creator>
  <cp:lastModifiedBy>Katia Elizabeth Garvich San Martin</cp:lastModifiedBy>
  <cp:revision>1426</cp:revision>
  <dcterms:created xsi:type="dcterms:W3CDTF">2006-06-01T21:36:52Z</dcterms:created>
  <dcterms:modified xsi:type="dcterms:W3CDTF">2024-01-24T23:02:18Z</dcterms:modified>
</cp:coreProperties>
</file>